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8" r:id="rId2"/>
    <p:sldMasterId id="2147483652" r:id="rId3"/>
  </p:sldMasterIdLst>
  <p:notesMasterIdLst>
    <p:notesMasterId r:id="rId21"/>
  </p:notesMasterIdLst>
  <p:handoutMasterIdLst>
    <p:handoutMasterId r:id="rId22"/>
  </p:handoutMasterIdLst>
  <p:sldIdLst>
    <p:sldId id="256" r:id="rId4"/>
    <p:sldId id="274" r:id="rId5"/>
    <p:sldId id="276" r:id="rId6"/>
    <p:sldId id="258" r:id="rId7"/>
    <p:sldId id="277" r:id="rId8"/>
    <p:sldId id="279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0" r:id="rId18"/>
    <p:sldId id="282" r:id="rId19"/>
    <p:sldId id="263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gor Stepanchuk" initials="IS" lastIdx="8" clrIdx="0">
    <p:extLst>
      <p:ext uri="{19B8F6BF-5375-455C-9EA6-DF929625EA0E}">
        <p15:presenceInfo xmlns:p15="http://schemas.microsoft.com/office/powerpoint/2012/main" userId="0856a1ce81d5318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B408"/>
    <a:srgbClr val="BD850D"/>
    <a:srgbClr val="FFD101"/>
    <a:srgbClr val="3CAC41"/>
    <a:srgbClr val="D17C17"/>
    <a:srgbClr val="536D6F"/>
    <a:srgbClr val="005694"/>
    <a:srgbClr val="D37804"/>
    <a:srgbClr val="D25708"/>
    <a:srgbClr val="434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07" autoAdjust="0"/>
  </p:normalViewPr>
  <p:slideViewPr>
    <p:cSldViewPr>
      <p:cViewPr>
        <p:scale>
          <a:sx n="125" d="100"/>
          <a:sy n="125" d="100"/>
        </p:scale>
        <p:origin x="132" y="22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-363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45A2DC-D4AA-4E5E-AE01-FA79B5317AD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FE5C59-6A73-47FC-8C57-F51CF42C4E00}">
      <dgm:prSet phldrT="[Текст]" custT="1"/>
      <dgm:spPr>
        <a:solidFill>
          <a:srgbClr val="FFD101"/>
        </a:solidFill>
        <a:ln w="3175">
          <a:solidFill>
            <a:schemeClr val="tx1"/>
          </a:solidFill>
        </a:ln>
      </dgm:spPr>
      <dgm:t>
        <a:bodyPr anchor="ctr"/>
        <a:lstStyle/>
        <a:p>
          <a:pPr algn="ctr"/>
          <a:r>
            <a:rPr lang="en-US" sz="2200" dirty="0" smtClean="0">
              <a:solidFill>
                <a:schemeClr val="tx1"/>
              </a:solidFill>
              <a:latin typeface="Helvetica Neue"/>
            </a:rPr>
            <a:t>DURABLE</a:t>
          </a:r>
          <a:endParaRPr lang="ru-RU" sz="2200" dirty="0">
            <a:solidFill>
              <a:schemeClr val="tx1"/>
            </a:solidFill>
            <a:latin typeface="Helvetica Neue"/>
          </a:endParaRPr>
        </a:p>
      </dgm:t>
    </dgm:pt>
    <dgm:pt modelId="{FA23A620-E6E1-40B3-BAEF-85B372EFD0B5}" type="parTrans" cxnId="{8A1FEAFE-919C-465E-8A46-2475ECEB477E}">
      <dgm:prSet/>
      <dgm:spPr/>
      <dgm:t>
        <a:bodyPr/>
        <a:lstStyle/>
        <a:p>
          <a:endParaRPr lang="ru-RU"/>
        </a:p>
      </dgm:t>
    </dgm:pt>
    <dgm:pt modelId="{BEC84564-929F-415A-B33B-E868203A227B}" type="sibTrans" cxnId="{8A1FEAFE-919C-465E-8A46-2475ECEB477E}">
      <dgm:prSet/>
      <dgm:spPr/>
      <dgm:t>
        <a:bodyPr/>
        <a:lstStyle/>
        <a:p>
          <a:endParaRPr lang="ru-RU"/>
        </a:p>
      </dgm:t>
    </dgm:pt>
    <dgm:pt modelId="{CC9A1B37-0BD7-4F33-9B97-DEE61C6A27A2}">
      <dgm:prSet phldrT="[Текст]" custT="1"/>
      <dgm:spPr>
        <a:solidFill>
          <a:srgbClr val="FFD101"/>
        </a:solidFill>
        <a:ln w="3175">
          <a:solidFill>
            <a:schemeClr val="tx1"/>
          </a:solidFill>
        </a:ln>
      </dgm:spPr>
      <dgm:t>
        <a:bodyPr anchor="ctr"/>
        <a:lstStyle/>
        <a:p>
          <a:pPr algn="ctr"/>
          <a:r>
            <a:rPr lang="en-US" sz="2200" dirty="0" smtClean="0">
              <a:solidFill>
                <a:schemeClr val="tx1"/>
              </a:solidFill>
              <a:latin typeface="Helvetica Neue"/>
            </a:rPr>
            <a:t>SIMPLE</a:t>
          </a:r>
          <a:endParaRPr lang="ru-RU" sz="2200" dirty="0">
            <a:solidFill>
              <a:schemeClr val="tx1"/>
            </a:solidFill>
            <a:latin typeface="Helvetica Neue"/>
          </a:endParaRPr>
        </a:p>
      </dgm:t>
    </dgm:pt>
    <dgm:pt modelId="{931ACC29-6371-4DE0-9465-57E944FF8EA2}" type="parTrans" cxnId="{A42FD0EA-E258-4C63-96A1-BA96277DA308}">
      <dgm:prSet/>
      <dgm:spPr/>
      <dgm:t>
        <a:bodyPr/>
        <a:lstStyle/>
        <a:p>
          <a:endParaRPr lang="ru-RU"/>
        </a:p>
      </dgm:t>
    </dgm:pt>
    <dgm:pt modelId="{A78835C7-2540-459A-81F2-B7342DC25905}" type="sibTrans" cxnId="{A42FD0EA-E258-4C63-96A1-BA96277DA308}">
      <dgm:prSet/>
      <dgm:spPr/>
      <dgm:t>
        <a:bodyPr/>
        <a:lstStyle/>
        <a:p>
          <a:endParaRPr lang="ru-RU"/>
        </a:p>
      </dgm:t>
    </dgm:pt>
    <dgm:pt modelId="{F07F4F35-0740-476E-B64A-BD2886017614}">
      <dgm:prSet phldrT="[Текст]" custT="1"/>
      <dgm:spPr>
        <a:solidFill>
          <a:srgbClr val="FFD101"/>
        </a:solidFill>
        <a:ln w="3175">
          <a:solidFill>
            <a:schemeClr val="tx1"/>
          </a:solidFill>
        </a:ln>
      </dgm:spPr>
      <dgm:t>
        <a:bodyPr anchor="ctr"/>
        <a:lstStyle/>
        <a:p>
          <a:pPr algn="ctr"/>
          <a:r>
            <a:rPr lang="en-US" sz="2200" dirty="0" smtClean="0">
              <a:solidFill>
                <a:schemeClr val="tx1"/>
              </a:solidFill>
              <a:latin typeface="Helvetica Neue"/>
            </a:rPr>
            <a:t>RELIABLE</a:t>
          </a:r>
          <a:endParaRPr lang="ru-RU" sz="2200" dirty="0">
            <a:solidFill>
              <a:schemeClr val="tx1"/>
            </a:solidFill>
            <a:latin typeface="Helvetica Neue"/>
          </a:endParaRPr>
        </a:p>
      </dgm:t>
    </dgm:pt>
    <dgm:pt modelId="{80106974-95CE-4823-A052-4A9C6B3A0E93}" type="parTrans" cxnId="{8DE4D70C-F915-485A-9C78-0F731FE54099}">
      <dgm:prSet/>
      <dgm:spPr/>
      <dgm:t>
        <a:bodyPr/>
        <a:lstStyle/>
        <a:p>
          <a:endParaRPr lang="ru-RU"/>
        </a:p>
      </dgm:t>
    </dgm:pt>
    <dgm:pt modelId="{F0C13EA1-158F-417C-86D5-40DE5D6B05D7}" type="sibTrans" cxnId="{8DE4D70C-F915-485A-9C78-0F731FE54099}">
      <dgm:prSet/>
      <dgm:spPr/>
      <dgm:t>
        <a:bodyPr/>
        <a:lstStyle/>
        <a:p>
          <a:endParaRPr lang="ru-RU"/>
        </a:p>
      </dgm:t>
    </dgm:pt>
    <dgm:pt modelId="{3A8CCB35-D760-41DF-9B8D-B2B35CFAC902}">
      <dgm:prSet phldrT="[Текст]" custT="1"/>
      <dgm:spPr>
        <a:solidFill>
          <a:srgbClr val="FFD101"/>
        </a:solidFill>
        <a:ln w="3175">
          <a:solidFill>
            <a:schemeClr val="tx1"/>
          </a:solidFill>
        </a:ln>
      </dgm:spPr>
      <dgm:t>
        <a:bodyPr anchor="ctr"/>
        <a:lstStyle/>
        <a:p>
          <a:pPr algn="l"/>
          <a:r>
            <a:rPr lang="en-US" sz="2000" dirty="0" smtClean="0">
              <a:solidFill>
                <a:schemeClr val="tx1"/>
              </a:solidFill>
              <a:latin typeface="Helvetica Neue"/>
            </a:rPr>
            <a:t>Intuitive</a:t>
          </a:r>
          <a:r>
            <a:rPr lang="en-US" sz="2300" dirty="0" smtClean="0">
              <a:solidFill>
                <a:schemeClr val="tx1"/>
              </a:solidFill>
              <a:latin typeface="Helvetica Neue"/>
            </a:rPr>
            <a:t> donning procedure</a:t>
          </a:r>
          <a:endParaRPr lang="ru-RU" sz="2300" dirty="0">
            <a:solidFill>
              <a:schemeClr val="tx1"/>
            </a:solidFill>
            <a:latin typeface="Helvetica Neue"/>
          </a:endParaRPr>
        </a:p>
      </dgm:t>
    </dgm:pt>
    <dgm:pt modelId="{E491ED76-E36F-4174-8E03-ED2BBDC62CC6}" type="parTrans" cxnId="{EFC599A8-A705-4D46-B026-5DB95CDAFA6F}">
      <dgm:prSet/>
      <dgm:spPr/>
      <dgm:t>
        <a:bodyPr/>
        <a:lstStyle/>
        <a:p>
          <a:endParaRPr lang="ru-RU"/>
        </a:p>
      </dgm:t>
    </dgm:pt>
    <dgm:pt modelId="{6B32D85B-7D30-49B6-BEC6-EBC1A0617BBF}" type="sibTrans" cxnId="{EFC599A8-A705-4D46-B026-5DB95CDAFA6F}">
      <dgm:prSet/>
      <dgm:spPr/>
      <dgm:t>
        <a:bodyPr/>
        <a:lstStyle/>
        <a:p>
          <a:endParaRPr lang="ru-RU"/>
        </a:p>
      </dgm:t>
    </dgm:pt>
    <dgm:pt modelId="{FE45112E-3EF2-42AF-AB5B-71D51F24A1C1}">
      <dgm:prSet phldrT="[Текст]" custT="1"/>
      <dgm:spPr>
        <a:solidFill>
          <a:srgbClr val="FFD101"/>
        </a:solidFill>
        <a:ln w="3175">
          <a:solidFill>
            <a:schemeClr val="tx1"/>
          </a:solidFill>
        </a:ln>
      </dgm:spPr>
      <dgm:t>
        <a:bodyPr anchor="ctr"/>
        <a:lstStyle/>
        <a:p>
          <a:pPr algn="l"/>
          <a:r>
            <a:rPr lang="en-US" sz="2000" dirty="0" smtClean="0">
              <a:solidFill>
                <a:schemeClr val="tx1"/>
              </a:solidFill>
            </a:rPr>
            <a:t>Applied solutions from </a:t>
          </a:r>
          <a:r>
            <a:rPr lang="en-IN" sz="2000" dirty="0" smtClean="0">
              <a:solidFill>
                <a:schemeClr val="tx1"/>
              </a:solidFill>
            </a:rPr>
            <a:t>tough</a:t>
          </a:r>
          <a:r>
            <a:rPr lang="en-US" sz="2000" dirty="0" smtClean="0">
              <a:solidFill>
                <a:schemeClr val="tx1"/>
              </a:solidFill>
            </a:rPr>
            <a:t> mining conditions</a:t>
          </a:r>
          <a:endParaRPr lang="ru-RU" sz="2000" dirty="0">
            <a:solidFill>
              <a:schemeClr val="tx1"/>
            </a:solidFill>
          </a:endParaRPr>
        </a:p>
      </dgm:t>
    </dgm:pt>
    <dgm:pt modelId="{4BDAFB45-3ACA-4057-A301-3EE7C6007A3B}" type="parTrans" cxnId="{61889097-4F52-4BCD-85DC-CE6D54AD858F}">
      <dgm:prSet/>
      <dgm:spPr/>
      <dgm:t>
        <a:bodyPr/>
        <a:lstStyle/>
        <a:p>
          <a:endParaRPr lang="ru-RU"/>
        </a:p>
      </dgm:t>
    </dgm:pt>
    <dgm:pt modelId="{3571940D-A60E-49A4-8B8A-2E2F93C9E4AB}" type="sibTrans" cxnId="{61889097-4F52-4BCD-85DC-CE6D54AD858F}">
      <dgm:prSet/>
      <dgm:spPr/>
      <dgm:t>
        <a:bodyPr/>
        <a:lstStyle/>
        <a:p>
          <a:endParaRPr lang="ru-RU"/>
        </a:p>
      </dgm:t>
    </dgm:pt>
    <dgm:pt modelId="{C75DE8AA-7912-49B5-AE3A-49956FE121A8}">
      <dgm:prSet phldrT="[Текст]" custT="1"/>
      <dgm:spPr>
        <a:solidFill>
          <a:srgbClr val="FFD101"/>
        </a:solidFill>
        <a:ln w="3175">
          <a:solidFill>
            <a:schemeClr val="tx1"/>
          </a:solidFill>
        </a:ln>
      </dgm:spPr>
      <dgm:t>
        <a:bodyPr anchor="ctr"/>
        <a:lstStyle/>
        <a:p>
          <a:pPr algn="l"/>
          <a:r>
            <a:rPr lang="en-US" sz="2000" dirty="0" smtClean="0">
              <a:solidFill>
                <a:schemeClr val="tx1"/>
              </a:solidFill>
              <a:latin typeface="Helvetica Neue"/>
            </a:rPr>
            <a:t>10 years maintenance free</a:t>
          </a:r>
          <a:endParaRPr lang="ru-RU" sz="2000" dirty="0">
            <a:solidFill>
              <a:schemeClr val="tx1"/>
            </a:solidFill>
            <a:latin typeface="Helvetica Neue"/>
          </a:endParaRPr>
        </a:p>
      </dgm:t>
    </dgm:pt>
    <dgm:pt modelId="{B01CDC11-FE13-4BE2-9ADA-6B8B51ECB045}" type="sibTrans" cxnId="{41342BC4-B40D-40A9-8A77-DBF639191361}">
      <dgm:prSet/>
      <dgm:spPr/>
      <dgm:t>
        <a:bodyPr/>
        <a:lstStyle/>
        <a:p>
          <a:endParaRPr lang="ru-RU"/>
        </a:p>
      </dgm:t>
    </dgm:pt>
    <dgm:pt modelId="{0F251B84-27FF-4778-9924-E8BB8ED3C599}" type="parTrans" cxnId="{41342BC4-B40D-40A9-8A77-DBF639191361}">
      <dgm:prSet/>
      <dgm:spPr/>
      <dgm:t>
        <a:bodyPr/>
        <a:lstStyle/>
        <a:p>
          <a:endParaRPr lang="ru-RU"/>
        </a:p>
      </dgm:t>
    </dgm:pt>
    <dgm:pt modelId="{B515F426-621B-45D3-8F8D-AD0A45A6DA58}" type="pres">
      <dgm:prSet presAssocID="{F845A2DC-D4AA-4E5E-AE01-FA79B5317AD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F025B4-6A2D-4C1C-9C91-BE081E749A8E}" type="pres">
      <dgm:prSet presAssocID="{2FFE5C59-6A73-47FC-8C57-F51CF42C4E0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31CD3-A917-4D51-BCAF-BF0D3B7FB038}" type="pres">
      <dgm:prSet presAssocID="{BEC84564-929F-415A-B33B-E868203A227B}" presName="sibTrans" presStyleCnt="0"/>
      <dgm:spPr/>
    </dgm:pt>
    <dgm:pt modelId="{0A4F1E95-0087-4287-AF61-7B70F10377AD}" type="pres">
      <dgm:prSet presAssocID="{CC9A1B37-0BD7-4F33-9B97-DEE61C6A27A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C044E-1ABA-4DB5-9EB2-5E08BAFDAE4F}" type="pres">
      <dgm:prSet presAssocID="{A78835C7-2540-459A-81F2-B7342DC25905}" presName="sibTrans" presStyleCnt="0"/>
      <dgm:spPr/>
    </dgm:pt>
    <dgm:pt modelId="{21A18A48-180F-42D2-862B-73E47161F442}" type="pres">
      <dgm:prSet presAssocID="{F07F4F35-0740-476E-B64A-BD2886017614}" presName="node" presStyleLbl="node1" presStyleIdx="2" presStyleCnt="3" custLinFactNeighborX="-439" custLinFactNeighborY="-11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F63740-440E-466A-A534-116A1F2DBE90}" type="presOf" srcId="{3A8CCB35-D760-41DF-9B8D-B2B35CFAC902}" destId="{0A4F1E95-0087-4287-AF61-7B70F10377AD}" srcOrd="0" destOrd="1" presId="urn:microsoft.com/office/officeart/2005/8/layout/default"/>
    <dgm:cxn modelId="{479955AB-4E39-4F37-AFD4-8AEDFA36BE53}" type="presOf" srcId="{FE45112E-3EF2-42AF-AB5B-71D51F24A1C1}" destId="{21A18A48-180F-42D2-862B-73E47161F442}" srcOrd="0" destOrd="1" presId="urn:microsoft.com/office/officeart/2005/8/layout/default"/>
    <dgm:cxn modelId="{8A1FEAFE-919C-465E-8A46-2475ECEB477E}" srcId="{F845A2DC-D4AA-4E5E-AE01-FA79B5317AD6}" destId="{2FFE5C59-6A73-47FC-8C57-F51CF42C4E00}" srcOrd="0" destOrd="0" parTransId="{FA23A620-E6E1-40B3-BAEF-85B372EFD0B5}" sibTransId="{BEC84564-929F-415A-B33B-E868203A227B}"/>
    <dgm:cxn modelId="{8DE4D70C-F915-485A-9C78-0F731FE54099}" srcId="{F845A2DC-D4AA-4E5E-AE01-FA79B5317AD6}" destId="{F07F4F35-0740-476E-B64A-BD2886017614}" srcOrd="2" destOrd="0" parTransId="{80106974-95CE-4823-A052-4A9C6B3A0E93}" sibTransId="{F0C13EA1-158F-417C-86D5-40DE5D6B05D7}"/>
    <dgm:cxn modelId="{41342BC4-B40D-40A9-8A77-DBF639191361}" srcId="{2FFE5C59-6A73-47FC-8C57-F51CF42C4E00}" destId="{C75DE8AA-7912-49B5-AE3A-49956FE121A8}" srcOrd="0" destOrd="0" parTransId="{0F251B84-27FF-4778-9924-E8BB8ED3C599}" sibTransId="{B01CDC11-FE13-4BE2-9ADA-6B8B51ECB045}"/>
    <dgm:cxn modelId="{61889097-4F52-4BCD-85DC-CE6D54AD858F}" srcId="{F07F4F35-0740-476E-B64A-BD2886017614}" destId="{FE45112E-3EF2-42AF-AB5B-71D51F24A1C1}" srcOrd="0" destOrd="0" parTransId="{4BDAFB45-3ACA-4057-A301-3EE7C6007A3B}" sibTransId="{3571940D-A60E-49A4-8B8A-2E2F93C9E4AB}"/>
    <dgm:cxn modelId="{E359B6D5-060F-40FD-B4EF-0061433F4E41}" type="presOf" srcId="{F07F4F35-0740-476E-B64A-BD2886017614}" destId="{21A18A48-180F-42D2-862B-73E47161F442}" srcOrd="0" destOrd="0" presId="urn:microsoft.com/office/officeart/2005/8/layout/default"/>
    <dgm:cxn modelId="{EAA324C7-0067-4675-BE7E-3146619E2615}" type="presOf" srcId="{CC9A1B37-0BD7-4F33-9B97-DEE61C6A27A2}" destId="{0A4F1E95-0087-4287-AF61-7B70F10377AD}" srcOrd="0" destOrd="0" presId="urn:microsoft.com/office/officeart/2005/8/layout/default"/>
    <dgm:cxn modelId="{A42FD0EA-E258-4C63-96A1-BA96277DA308}" srcId="{F845A2DC-D4AA-4E5E-AE01-FA79B5317AD6}" destId="{CC9A1B37-0BD7-4F33-9B97-DEE61C6A27A2}" srcOrd="1" destOrd="0" parTransId="{931ACC29-6371-4DE0-9465-57E944FF8EA2}" sibTransId="{A78835C7-2540-459A-81F2-B7342DC25905}"/>
    <dgm:cxn modelId="{EFC599A8-A705-4D46-B026-5DB95CDAFA6F}" srcId="{CC9A1B37-0BD7-4F33-9B97-DEE61C6A27A2}" destId="{3A8CCB35-D760-41DF-9B8D-B2B35CFAC902}" srcOrd="0" destOrd="0" parTransId="{E491ED76-E36F-4174-8E03-ED2BBDC62CC6}" sibTransId="{6B32D85B-7D30-49B6-BEC6-EBC1A0617BBF}"/>
    <dgm:cxn modelId="{6E708933-D2AF-4AE6-915E-3B5E3F21B8CD}" type="presOf" srcId="{F845A2DC-D4AA-4E5E-AE01-FA79B5317AD6}" destId="{B515F426-621B-45D3-8F8D-AD0A45A6DA58}" srcOrd="0" destOrd="0" presId="urn:microsoft.com/office/officeart/2005/8/layout/default"/>
    <dgm:cxn modelId="{0230F359-9DD2-48A6-A9D6-95BFB893FB04}" type="presOf" srcId="{2FFE5C59-6A73-47FC-8C57-F51CF42C4E00}" destId="{8AF025B4-6A2D-4C1C-9C91-BE081E749A8E}" srcOrd="0" destOrd="0" presId="urn:microsoft.com/office/officeart/2005/8/layout/default"/>
    <dgm:cxn modelId="{5739475C-1E65-4174-89FE-A8EE641AC048}" type="presOf" srcId="{C75DE8AA-7912-49B5-AE3A-49956FE121A8}" destId="{8AF025B4-6A2D-4C1C-9C91-BE081E749A8E}" srcOrd="0" destOrd="1" presId="urn:microsoft.com/office/officeart/2005/8/layout/default"/>
    <dgm:cxn modelId="{2E761879-FC27-4688-91B1-FD1D00DEFA9A}" type="presParOf" srcId="{B515F426-621B-45D3-8F8D-AD0A45A6DA58}" destId="{8AF025B4-6A2D-4C1C-9C91-BE081E749A8E}" srcOrd="0" destOrd="0" presId="urn:microsoft.com/office/officeart/2005/8/layout/default"/>
    <dgm:cxn modelId="{4C133250-1AB4-48AD-83E1-3544340BB7CF}" type="presParOf" srcId="{B515F426-621B-45D3-8F8D-AD0A45A6DA58}" destId="{2F131CD3-A917-4D51-BCAF-BF0D3B7FB038}" srcOrd="1" destOrd="0" presId="urn:microsoft.com/office/officeart/2005/8/layout/default"/>
    <dgm:cxn modelId="{B193B963-C780-4FEC-BA67-0CA9CE30CA4F}" type="presParOf" srcId="{B515F426-621B-45D3-8F8D-AD0A45A6DA58}" destId="{0A4F1E95-0087-4287-AF61-7B70F10377AD}" srcOrd="2" destOrd="0" presId="urn:microsoft.com/office/officeart/2005/8/layout/default"/>
    <dgm:cxn modelId="{83D9B33F-4101-441C-BADF-E98B6220576D}" type="presParOf" srcId="{B515F426-621B-45D3-8F8D-AD0A45A6DA58}" destId="{BD0C044E-1ABA-4DB5-9EB2-5E08BAFDAE4F}" srcOrd="3" destOrd="0" presId="urn:microsoft.com/office/officeart/2005/8/layout/default"/>
    <dgm:cxn modelId="{5FF6B8B3-E4B3-4602-8582-DE1B1528ADBD}" type="presParOf" srcId="{B515F426-621B-45D3-8F8D-AD0A45A6DA58}" destId="{21A18A48-180F-42D2-862B-73E47161F44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3D2796-0106-49CB-9DE4-274CF55CEEE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7E0EF9-8152-480F-9BA5-244C799B919A}">
      <dgm:prSet phldrT="[Текст]" custT="1"/>
      <dgm:spPr>
        <a:solidFill>
          <a:srgbClr val="FFD101"/>
        </a:solidFill>
      </dgm:spPr>
      <dgm:t>
        <a:bodyPr/>
        <a:lstStyle/>
        <a:p>
          <a:r>
            <a:rPr lang="en-US" sz="1700" dirty="0" smtClean="0">
              <a:solidFill>
                <a:schemeClr val="tx1"/>
              </a:solidFill>
              <a:latin typeface="Helvetica Neue"/>
            </a:rPr>
            <a:t>SOLAS, MED, PPE approvals</a:t>
          </a:r>
          <a:endParaRPr lang="ru-RU" sz="1700" dirty="0">
            <a:solidFill>
              <a:schemeClr val="tx1"/>
            </a:solidFill>
            <a:latin typeface="Helvetica Neue"/>
          </a:endParaRPr>
        </a:p>
      </dgm:t>
    </dgm:pt>
    <dgm:pt modelId="{D22A9D81-F972-4EF9-AB7E-8B424398C18B}" type="parTrans" cxnId="{E66CB761-4E36-483C-8F1C-CC7A91210F51}">
      <dgm:prSet/>
      <dgm:spPr/>
      <dgm:t>
        <a:bodyPr/>
        <a:lstStyle/>
        <a:p>
          <a:endParaRPr lang="ru-RU"/>
        </a:p>
      </dgm:t>
    </dgm:pt>
    <dgm:pt modelId="{4A539088-4F8D-4CFB-AF09-110D71DC4646}" type="sibTrans" cxnId="{E66CB761-4E36-483C-8F1C-CC7A91210F51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DE9C770A-D8AD-4FEB-84C4-01649AEA4326}">
      <dgm:prSet custT="1"/>
      <dgm:spPr>
        <a:solidFill>
          <a:srgbClr val="FFD101"/>
        </a:solidFill>
      </dgm:spPr>
      <dgm:t>
        <a:bodyPr/>
        <a:lstStyle/>
        <a:p>
          <a:r>
            <a:rPr lang="en-US" sz="1700" dirty="0" smtClean="0">
              <a:solidFill>
                <a:schemeClr val="tx1"/>
              </a:solidFill>
              <a:latin typeface="Helvetica Neue"/>
            </a:rPr>
            <a:t>Protection against toxic gases</a:t>
          </a:r>
          <a:endParaRPr lang="en-US" sz="1700" dirty="0">
            <a:solidFill>
              <a:schemeClr val="tx1"/>
            </a:solidFill>
            <a:latin typeface="Helvetica Neue"/>
          </a:endParaRPr>
        </a:p>
      </dgm:t>
    </dgm:pt>
    <dgm:pt modelId="{144D7FC2-64FB-4CB1-91D2-037E60CBFF40}" type="parTrans" cxnId="{13B5EF94-A50C-465E-ABB2-352DA43B5B2E}">
      <dgm:prSet/>
      <dgm:spPr/>
      <dgm:t>
        <a:bodyPr/>
        <a:lstStyle/>
        <a:p>
          <a:endParaRPr lang="ru-RU"/>
        </a:p>
      </dgm:t>
    </dgm:pt>
    <dgm:pt modelId="{A08BA549-581F-4FCC-903E-6F12728B9D23}" type="sibTrans" cxnId="{13B5EF94-A50C-465E-ABB2-352DA43B5B2E}">
      <dgm:prSet/>
      <dgm:spPr/>
      <dgm:t>
        <a:bodyPr/>
        <a:lstStyle/>
        <a:p>
          <a:endParaRPr lang="ru-RU"/>
        </a:p>
      </dgm:t>
    </dgm:pt>
    <dgm:pt modelId="{960B9B2E-AB9B-4366-8B79-9DF8A67BC1A0}">
      <dgm:prSet custT="1"/>
      <dgm:spPr>
        <a:solidFill>
          <a:srgbClr val="FFD101"/>
        </a:solidFill>
      </dgm:spPr>
      <dgm:t>
        <a:bodyPr/>
        <a:lstStyle/>
        <a:p>
          <a:r>
            <a:rPr lang="en-US" sz="1700" dirty="0" smtClean="0">
              <a:solidFill>
                <a:schemeClr val="tx1"/>
              </a:solidFill>
              <a:latin typeface="Helvetica Neue"/>
            </a:rPr>
            <a:t>Automatic starter</a:t>
          </a:r>
          <a:endParaRPr lang="en-US" sz="1700" dirty="0">
            <a:solidFill>
              <a:schemeClr val="tx1"/>
            </a:solidFill>
            <a:latin typeface="Helvetica Neue"/>
          </a:endParaRPr>
        </a:p>
      </dgm:t>
    </dgm:pt>
    <dgm:pt modelId="{21A81D0B-A7B5-462B-BB1F-993A11634D53}" type="parTrans" cxnId="{A202472E-862E-4277-9209-84594D7C0FF6}">
      <dgm:prSet/>
      <dgm:spPr/>
      <dgm:t>
        <a:bodyPr/>
        <a:lstStyle/>
        <a:p>
          <a:endParaRPr lang="ru-RU"/>
        </a:p>
      </dgm:t>
    </dgm:pt>
    <dgm:pt modelId="{17A5503F-75CE-4109-ADE6-B860FC2D794F}" type="sibTrans" cxnId="{A202472E-862E-4277-9209-84594D7C0FF6}">
      <dgm:prSet/>
      <dgm:spPr/>
      <dgm:t>
        <a:bodyPr/>
        <a:lstStyle/>
        <a:p>
          <a:endParaRPr lang="ru-RU"/>
        </a:p>
      </dgm:t>
    </dgm:pt>
    <dgm:pt modelId="{E332FDE1-4890-4A9D-B7E7-67561E5C7EDC}">
      <dgm:prSet custT="1"/>
      <dgm:spPr>
        <a:solidFill>
          <a:srgbClr val="FFD101"/>
        </a:solidFill>
      </dgm:spPr>
      <dgm:t>
        <a:bodyPr/>
        <a:lstStyle/>
        <a:p>
          <a:r>
            <a:rPr lang="en-US" sz="1700" dirty="0" smtClean="0">
              <a:solidFill>
                <a:schemeClr val="tx1"/>
              </a:solidFill>
              <a:latin typeface="Helvetica Neue"/>
            </a:rPr>
            <a:t>Breathing gas on demand</a:t>
          </a:r>
          <a:endParaRPr lang="en-US" sz="1700" dirty="0">
            <a:solidFill>
              <a:schemeClr val="tx1"/>
            </a:solidFill>
            <a:latin typeface="Helvetica Neue"/>
          </a:endParaRPr>
        </a:p>
      </dgm:t>
    </dgm:pt>
    <dgm:pt modelId="{990B24DD-90B3-4714-91EF-F527B71A2496}" type="parTrans" cxnId="{37F3CEB9-C1A8-4724-AE35-C056C8624D91}">
      <dgm:prSet/>
      <dgm:spPr/>
      <dgm:t>
        <a:bodyPr/>
        <a:lstStyle/>
        <a:p>
          <a:endParaRPr lang="ru-RU"/>
        </a:p>
      </dgm:t>
    </dgm:pt>
    <dgm:pt modelId="{259FCED2-200D-4B91-9F7C-0D321ACD1B7D}" type="sibTrans" cxnId="{37F3CEB9-C1A8-4724-AE35-C056C8624D91}">
      <dgm:prSet/>
      <dgm:spPr/>
      <dgm:t>
        <a:bodyPr/>
        <a:lstStyle/>
        <a:p>
          <a:endParaRPr lang="ru-RU"/>
        </a:p>
      </dgm:t>
    </dgm:pt>
    <dgm:pt modelId="{5091E99B-712C-4765-B622-E948C8FC9542}">
      <dgm:prSet custT="1"/>
      <dgm:spPr>
        <a:solidFill>
          <a:srgbClr val="FFD101"/>
        </a:solidFill>
      </dgm:spPr>
      <dgm:t>
        <a:bodyPr/>
        <a:lstStyle/>
        <a:p>
          <a:r>
            <a:rPr lang="en-US" sz="1700" dirty="0" smtClean="0">
              <a:solidFill>
                <a:schemeClr val="tx1"/>
              </a:solidFill>
              <a:latin typeface="Helvetica Neue"/>
            </a:rPr>
            <a:t>Work at oxygen deficient atmospheres</a:t>
          </a:r>
          <a:endParaRPr lang="ru-RU" sz="1700" dirty="0">
            <a:solidFill>
              <a:schemeClr val="tx1"/>
            </a:solidFill>
            <a:latin typeface="Helvetica Neue"/>
          </a:endParaRPr>
        </a:p>
      </dgm:t>
    </dgm:pt>
    <dgm:pt modelId="{3F113EE0-E472-47ED-958A-55F455029A64}" type="parTrans" cxnId="{555B06C1-7557-416D-9BDC-F813B61C41D4}">
      <dgm:prSet/>
      <dgm:spPr/>
      <dgm:t>
        <a:bodyPr/>
        <a:lstStyle/>
        <a:p>
          <a:endParaRPr lang="ru-RU"/>
        </a:p>
      </dgm:t>
    </dgm:pt>
    <dgm:pt modelId="{862BDA32-A7FF-44C6-84F2-6F9196F24F09}" type="sibTrans" cxnId="{555B06C1-7557-416D-9BDC-F813B61C41D4}">
      <dgm:prSet/>
      <dgm:spPr/>
      <dgm:t>
        <a:bodyPr/>
        <a:lstStyle/>
        <a:p>
          <a:endParaRPr lang="ru-RU"/>
        </a:p>
      </dgm:t>
    </dgm:pt>
    <dgm:pt modelId="{371186CE-6346-4482-B94F-452962C900D4}" type="pres">
      <dgm:prSet presAssocID="{A63D2796-0106-49CB-9DE4-274CF55CEEE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5E66E16-59DD-48A9-BC42-8441F6CBC399}" type="pres">
      <dgm:prSet presAssocID="{A63D2796-0106-49CB-9DE4-274CF55CEEE4}" presName="Name1" presStyleCnt="0"/>
      <dgm:spPr/>
    </dgm:pt>
    <dgm:pt modelId="{BC4579EE-0ECC-4295-A3A4-150B01736917}" type="pres">
      <dgm:prSet presAssocID="{A63D2796-0106-49CB-9DE4-274CF55CEEE4}" presName="cycle" presStyleCnt="0"/>
      <dgm:spPr/>
    </dgm:pt>
    <dgm:pt modelId="{5ADBE9A0-FCEE-413E-834F-BAF349AFDDA7}" type="pres">
      <dgm:prSet presAssocID="{A63D2796-0106-49CB-9DE4-274CF55CEEE4}" presName="srcNode" presStyleLbl="node1" presStyleIdx="0" presStyleCnt="5"/>
      <dgm:spPr/>
    </dgm:pt>
    <dgm:pt modelId="{C22BAAB1-3440-4FB4-A5F6-10F951CA5E82}" type="pres">
      <dgm:prSet presAssocID="{A63D2796-0106-49CB-9DE4-274CF55CEEE4}" presName="conn" presStyleLbl="parChTrans1D2" presStyleIdx="0" presStyleCnt="1"/>
      <dgm:spPr/>
      <dgm:t>
        <a:bodyPr/>
        <a:lstStyle/>
        <a:p>
          <a:endParaRPr lang="ru-RU"/>
        </a:p>
      </dgm:t>
    </dgm:pt>
    <dgm:pt modelId="{87161D81-CD04-443F-A465-586B2E09DEA8}" type="pres">
      <dgm:prSet presAssocID="{A63D2796-0106-49CB-9DE4-274CF55CEEE4}" presName="extraNode" presStyleLbl="node1" presStyleIdx="0" presStyleCnt="5"/>
      <dgm:spPr/>
    </dgm:pt>
    <dgm:pt modelId="{02AC4136-C694-4ADB-8A28-8AD4A80BEE3E}" type="pres">
      <dgm:prSet presAssocID="{A63D2796-0106-49CB-9DE4-274CF55CEEE4}" presName="dstNode" presStyleLbl="node1" presStyleIdx="0" presStyleCnt="5"/>
      <dgm:spPr/>
    </dgm:pt>
    <dgm:pt modelId="{68149491-CB97-4FBD-9656-5E184E9D2CDA}" type="pres">
      <dgm:prSet presAssocID="{B77E0EF9-8152-480F-9BA5-244C799B919A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A8373-1744-4CF6-A713-F24AE82E8913}" type="pres">
      <dgm:prSet presAssocID="{B77E0EF9-8152-480F-9BA5-244C799B919A}" presName="accent_1" presStyleCnt="0"/>
      <dgm:spPr/>
    </dgm:pt>
    <dgm:pt modelId="{0E2B9B1F-404D-49A1-AD38-D404E6151BFD}" type="pres">
      <dgm:prSet presAssocID="{B77E0EF9-8152-480F-9BA5-244C799B919A}" presName="accentRepeatNode" presStyleLbl="solidFgAcc1" presStyleIdx="0" presStyleCnt="5"/>
      <dgm:spPr>
        <a:ln>
          <a:solidFill>
            <a:schemeClr val="tx1"/>
          </a:solidFill>
        </a:ln>
      </dgm:spPr>
    </dgm:pt>
    <dgm:pt modelId="{D93A3F9E-3FE0-4C83-9503-4C9E2A77845C}" type="pres">
      <dgm:prSet presAssocID="{5091E99B-712C-4765-B622-E948C8FC954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B34F3A-1C37-43F4-AE5F-760DF5EBF00B}" type="pres">
      <dgm:prSet presAssocID="{5091E99B-712C-4765-B622-E948C8FC9542}" presName="accent_2" presStyleCnt="0"/>
      <dgm:spPr/>
    </dgm:pt>
    <dgm:pt modelId="{4F5A03EB-4D7C-4A5D-AB54-5567E891012A}" type="pres">
      <dgm:prSet presAssocID="{5091E99B-712C-4765-B622-E948C8FC9542}" presName="accentRepeatNode" presStyleLbl="solidFgAcc1" presStyleIdx="1" presStyleCnt="5"/>
      <dgm:spPr>
        <a:ln>
          <a:solidFill>
            <a:schemeClr val="tx1"/>
          </a:solidFill>
        </a:ln>
      </dgm:spPr>
    </dgm:pt>
    <dgm:pt modelId="{03DC2D0A-70A1-457E-AAF4-C93DA95BEE8A}" type="pres">
      <dgm:prSet presAssocID="{DE9C770A-D8AD-4FEB-84C4-01649AEA4326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33A57-4A18-4CD5-80A0-E6B05543CBE6}" type="pres">
      <dgm:prSet presAssocID="{DE9C770A-D8AD-4FEB-84C4-01649AEA4326}" presName="accent_3" presStyleCnt="0"/>
      <dgm:spPr/>
    </dgm:pt>
    <dgm:pt modelId="{2253AAF7-E228-4CBC-954B-40385ECDCA18}" type="pres">
      <dgm:prSet presAssocID="{DE9C770A-D8AD-4FEB-84C4-01649AEA4326}" presName="accentRepeatNode" presStyleLbl="solidFgAcc1" presStyleIdx="2" presStyleCnt="5"/>
      <dgm:spPr>
        <a:ln>
          <a:solidFill>
            <a:schemeClr val="tx1"/>
          </a:solidFill>
        </a:ln>
      </dgm:spPr>
    </dgm:pt>
    <dgm:pt modelId="{A7BC03FA-F136-41CF-B368-873430F38B88}" type="pres">
      <dgm:prSet presAssocID="{960B9B2E-AB9B-4366-8B79-9DF8A67BC1A0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93A13-0385-4461-A4B4-13BA5F207DA9}" type="pres">
      <dgm:prSet presAssocID="{960B9B2E-AB9B-4366-8B79-9DF8A67BC1A0}" presName="accent_4" presStyleCnt="0"/>
      <dgm:spPr/>
    </dgm:pt>
    <dgm:pt modelId="{EC386D33-028A-455D-B612-A4169593D4A7}" type="pres">
      <dgm:prSet presAssocID="{960B9B2E-AB9B-4366-8B79-9DF8A67BC1A0}" presName="accentRepeatNode" presStyleLbl="solidFgAcc1" presStyleIdx="3" presStyleCnt="5"/>
      <dgm:spPr>
        <a:ln>
          <a:solidFill>
            <a:schemeClr val="tx1"/>
          </a:solidFill>
        </a:ln>
      </dgm:spPr>
    </dgm:pt>
    <dgm:pt modelId="{A988962F-4289-49D6-B628-C4A57123A36B}" type="pres">
      <dgm:prSet presAssocID="{E332FDE1-4890-4A9D-B7E7-67561E5C7ED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E2F04-F313-40AD-BA59-2F361AA82F1F}" type="pres">
      <dgm:prSet presAssocID="{E332FDE1-4890-4A9D-B7E7-67561E5C7EDC}" presName="accent_5" presStyleCnt="0"/>
      <dgm:spPr/>
    </dgm:pt>
    <dgm:pt modelId="{978CE096-A776-43E2-863B-DE1965AA40FC}" type="pres">
      <dgm:prSet presAssocID="{E332FDE1-4890-4A9D-B7E7-67561E5C7EDC}" presName="accentRepeatNode" presStyleLbl="solidFgAcc1" presStyleIdx="4" presStyleCnt="5"/>
      <dgm:spPr>
        <a:ln>
          <a:solidFill>
            <a:schemeClr val="tx1"/>
          </a:solidFill>
        </a:ln>
      </dgm:spPr>
    </dgm:pt>
  </dgm:ptLst>
  <dgm:cxnLst>
    <dgm:cxn modelId="{E66CB761-4E36-483C-8F1C-CC7A91210F51}" srcId="{A63D2796-0106-49CB-9DE4-274CF55CEEE4}" destId="{B77E0EF9-8152-480F-9BA5-244C799B919A}" srcOrd="0" destOrd="0" parTransId="{D22A9D81-F972-4EF9-AB7E-8B424398C18B}" sibTransId="{4A539088-4F8D-4CFB-AF09-110D71DC4646}"/>
    <dgm:cxn modelId="{37F3CEB9-C1A8-4724-AE35-C056C8624D91}" srcId="{A63D2796-0106-49CB-9DE4-274CF55CEEE4}" destId="{E332FDE1-4890-4A9D-B7E7-67561E5C7EDC}" srcOrd="4" destOrd="0" parTransId="{990B24DD-90B3-4714-91EF-F527B71A2496}" sibTransId="{259FCED2-200D-4B91-9F7C-0D321ACD1B7D}"/>
    <dgm:cxn modelId="{2AC6A7E3-3B8A-4310-BB64-F444C19764B1}" type="presOf" srcId="{DE9C770A-D8AD-4FEB-84C4-01649AEA4326}" destId="{03DC2D0A-70A1-457E-AAF4-C93DA95BEE8A}" srcOrd="0" destOrd="0" presId="urn:microsoft.com/office/officeart/2008/layout/VerticalCurvedList"/>
    <dgm:cxn modelId="{2CF780E8-ED4E-4B69-9C3F-88C98B26DC1D}" type="presOf" srcId="{A63D2796-0106-49CB-9DE4-274CF55CEEE4}" destId="{371186CE-6346-4482-B94F-452962C900D4}" srcOrd="0" destOrd="0" presId="urn:microsoft.com/office/officeart/2008/layout/VerticalCurvedList"/>
    <dgm:cxn modelId="{A5305C76-D35C-44A4-BC05-DA198F409AB9}" type="presOf" srcId="{960B9B2E-AB9B-4366-8B79-9DF8A67BC1A0}" destId="{A7BC03FA-F136-41CF-B368-873430F38B88}" srcOrd="0" destOrd="0" presId="urn:microsoft.com/office/officeart/2008/layout/VerticalCurvedList"/>
    <dgm:cxn modelId="{DC49ED3D-85C5-48BB-8155-3E26E1CB9121}" type="presOf" srcId="{5091E99B-712C-4765-B622-E948C8FC9542}" destId="{D93A3F9E-3FE0-4C83-9503-4C9E2A77845C}" srcOrd="0" destOrd="0" presId="urn:microsoft.com/office/officeart/2008/layout/VerticalCurvedList"/>
    <dgm:cxn modelId="{54CB76F8-E65D-4BB8-8FD9-2D2579F0A0BB}" type="presOf" srcId="{E332FDE1-4890-4A9D-B7E7-67561E5C7EDC}" destId="{A988962F-4289-49D6-B628-C4A57123A36B}" srcOrd="0" destOrd="0" presId="urn:microsoft.com/office/officeart/2008/layout/VerticalCurvedList"/>
    <dgm:cxn modelId="{5D2B41D3-45F4-40A0-B447-A5F125E6183D}" type="presOf" srcId="{B77E0EF9-8152-480F-9BA5-244C799B919A}" destId="{68149491-CB97-4FBD-9656-5E184E9D2CDA}" srcOrd="0" destOrd="0" presId="urn:microsoft.com/office/officeart/2008/layout/VerticalCurvedList"/>
    <dgm:cxn modelId="{13B5EF94-A50C-465E-ABB2-352DA43B5B2E}" srcId="{A63D2796-0106-49CB-9DE4-274CF55CEEE4}" destId="{DE9C770A-D8AD-4FEB-84C4-01649AEA4326}" srcOrd="2" destOrd="0" parTransId="{144D7FC2-64FB-4CB1-91D2-037E60CBFF40}" sibTransId="{A08BA549-581F-4FCC-903E-6F12728B9D23}"/>
    <dgm:cxn modelId="{A202472E-862E-4277-9209-84594D7C0FF6}" srcId="{A63D2796-0106-49CB-9DE4-274CF55CEEE4}" destId="{960B9B2E-AB9B-4366-8B79-9DF8A67BC1A0}" srcOrd="3" destOrd="0" parTransId="{21A81D0B-A7B5-462B-BB1F-993A11634D53}" sibTransId="{17A5503F-75CE-4109-ADE6-B860FC2D794F}"/>
    <dgm:cxn modelId="{555B06C1-7557-416D-9BDC-F813B61C41D4}" srcId="{A63D2796-0106-49CB-9DE4-274CF55CEEE4}" destId="{5091E99B-712C-4765-B622-E948C8FC9542}" srcOrd="1" destOrd="0" parTransId="{3F113EE0-E472-47ED-958A-55F455029A64}" sibTransId="{862BDA32-A7FF-44C6-84F2-6F9196F24F09}"/>
    <dgm:cxn modelId="{CD58A1B9-F313-4D79-814E-690DEFB03AD8}" type="presOf" srcId="{4A539088-4F8D-4CFB-AF09-110D71DC4646}" destId="{C22BAAB1-3440-4FB4-A5F6-10F951CA5E82}" srcOrd="0" destOrd="0" presId="urn:microsoft.com/office/officeart/2008/layout/VerticalCurvedList"/>
    <dgm:cxn modelId="{D819FA7B-A762-4BA3-BB04-B9E0DDF27507}" type="presParOf" srcId="{371186CE-6346-4482-B94F-452962C900D4}" destId="{E5E66E16-59DD-48A9-BC42-8441F6CBC399}" srcOrd="0" destOrd="0" presId="urn:microsoft.com/office/officeart/2008/layout/VerticalCurvedList"/>
    <dgm:cxn modelId="{24ED618A-9A59-49FB-83DC-55AC78CFED0A}" type="presParOf" srcId="{E5E66E16-59DD-48A9-BC42-8441F6CBC399}" destId="{BC4579EE-0ECC-4295-A3A4-150B01736917}" srcOrd="0" destOrd="0" presId="urn:microsoft.com/office/officeart/2008/layout/VerticalCurvedList"/>
    <dgm:cxn modelId="{474972DD-8E26-4427-9E17-F3F013BFBCC6}" type="presParOf" srcId="{BC4579EE-0ECC-4295-A3A4-150B01736917}" destId="{5ADBE9A0-FCEE-413E-834F-BAF349AFDDA7}" srcOrd="0" destOrd="0" presId="urn:microsoft.com/office/officeart/2008/layout/VerticalCurvedList"/>
    <dgm:cxn modelId="{8DE72BC0-F131-4640-89B9-B1B07CE9A040}" type="presParOf" srcId="{BC4579EE-0ECC-4295-A3A4-150B01736917}" destId="{C22BAAB1-3440-4FB4-A5F6-10F951CA5E82}" srcOrd="1" destOrd="0" presId="urn:microsoft.com/office/officeart/2008/layout/VerticalCurvedList"/>
    <dgm:cxn modelId="{F8AF4FE0-CBF0-4C05-A06D-DD5CE2D5A264}" type="presParOf" srcId="{BC4579EE-0ECC-4295-A3A4-150B01736917}" destId="{87161D81-CD04-443F-A465-586B2E09DEA8}" srcOrd="2" destOrd="0" presId="urn:microsoft.com/office/officeart/2008/layout/VerticalCurvedList"/>
    <dgm:cxn modelId="{931DB49C-47EF-48A6-8F33-1A84755C8484}" type="presParOf" srcId="{BC4579EE-0ECC-4295-A3A4-150B01736917}" destId="{02AC4136-C694-4ADB-8A28-8AD4A80BEE3E}" srcOrd="3" destOrd="0" presId="urn:microsoft.com/office/officeart/2008/layout/VerticalCurvedList"/>
    <dgm:cxn modelId="{ABAC3F8C-5A86-4B5E-8B7D-4D185FD9DAFC}" type="presParOf" srcId="{E5E66E16-59DD-48A9-BC42-8441F6CBC399}" destId="{68149491-CB97-4FBD-9656-5E184E9D2CDA}" srcOrd="1" destOrd="0" presId="urn:microsoft.com/office/officeart/2008/layout/VerticalCurvedList"/>
    <dgm:cxn modelId="{1EC65DFB-4A09-4689-93D0-D1B570CF792C}" type="presParOf" srcId="{E5E66E16-59DD-48A9-BC42-8441F6CBC399}" destId="{F53A8373-1744-4CF6-A713-F24AE82E8913}" srcOrd="2" destOrd="0" presId="urn:microsoft.com/office/officeart/2008/layout/VerticalCurvedList"/>
    <dgm:cxn modelId="{60DC553B-E5C1-4362-A9CA-E13D84768B53}" type="presParOf" srcId="{F53A8373-1744-4CF6-A713-F24AE82E8913}" destId="{0E2B9B1F-404D-49A1-AD38-D404E6151BFD}" srcOrd="0" destOrd="0" presId="urn:microsoft.com/office/officeart/2008/layout/VerticalCurvedList"/>
    <dgm:cxn modelId="{91BD7C3A-997E-419F-8393-DC98B6F30AD3}" type="presParOf" srcId="{E5E66E16-59DD-48A9-BC42-8441F6CBC399}" destId="{D93A3F9E-3FE0-4C83-9503-4C9E2A77845C}" srcOrd="3" destOrd="0" presId="urn:microsoft.com/office/officeart/2008/layout/VerticalCurvedList"/>
    <dgm:cxn modelId="{CD214F96-F346-4C4F-BF16-3A08C2FA0098}" type="presParOf" srcId="{E5E66E16-59DD-48A9-BC42-8441F6CBC399}" destId="{98B34F3A-1C37-43F4-AE5F-760DF5EBF00B}" srcOrd="4" destOrd="0" presId="urn:microsoft.com/office/officeart/2008/layout/VerticalCurvedList"/>
    <dgm:cxn modelId="{A9BAA171-95EA-4A1E-922F-D30B621F50AB}" type="presParOf" srcId="{98B34F3A-1C37-43F4-AE5F-760DF5EBF00B}" destId="{4F5A03EB-4D7C-4A5D-AB54-5567E891012A}" srcOrd="0" destOrd="0" presId="urn:microsoft.com/office/officeart/2008/layout/VerticalCurvedList"/>
    <dgm:cxn modelId="{2DF9E78D-926B-4506-9839-A98B0EF85A28}" type="presParOf" srcId="{E5E66E16-59DD-48A9-BC42-8441F6CBC399}" destId="{03DC2D0A-70A1-457E-AAF4-C93DA95BEE8A}" srcOrd="5" destOrd="0" presId="urn:microsoft.com/office/officeart/2008/layout/VerticalCurvedList"/>
    <dgm:cxn modelId="{90841618-E79B-4871-846D-2830F47FD97F}" type="presParOf" srcId="{E5E66E16-59DD-48A9-BC42-8441F6CBC399}" destId="{DB233A57-4A18-4CD5-80A0-E6B05543CBE6}" srcOrd="6" destOrd="0" presId="urn:microsoft.com/office/officeart/2008/layout/VerticalCurvedList"/>
    <dgm:cxn modelId="{9CF1EB1D-3830-4A75-879D-50CCC8BCC1C2}" type="presParOf" srcId="{DB233A57-4A18-4CD5-80A0-E6B05543CBE6}" destId="{2253AAF7-E228-4CBC-954B-40385ECDCA18}" srcOrd="0" destOrd="0" presId="urn:microsoft.com/office/officeart/2008/layout/VerticalCurvedList"/>
    <dgm:cxn modelId="{195E5571-2B48-4C22-8028-1C501A169049}" type="presParOf" srcId="{E5E66E16-59DD-48A9-BC42-8441F6CBC399}" destId="{A7BC03FA-F136-41CF-B368-873430F38B88}" srcOrd="7" destOrd="0" presId="urn:microsoft.com/office/officeart/2008/layout/VerticalCurvedList"/>
    <dgm:cxn modelId="{7BE10BDF-3A03-4BFE-87DF-3192C27586A8}" type="presParOf" srcId="{E5E66E16-59DD-48A9-BC42-8441F6CBC399}" destId="{BEB93A13-0385-4461-A4B4-13BA5F207DA9}" srcOrd="8" destOrd="0" presId="urn:microsoft.com/office/officeart/2008/layout/VerticalCurvedList"/>
    <dgm:cxn modelId="{77888C6D-20B8-4F73-9A4D-B9395B684585}" type="presParOf" srcId="{BEB93A13-0385-4461-A4B4-13BA5F207DA9}" destId="{EC386D33-028A-455D-B612-A4169593D4A7}" srcOrd="0" destOrd="0" presId="urn:microsoft.com/office/officeart/2008/layout/VerticalCurvedList"/>
    <dgm:cxn modelId="{EDA870CB-9B74-4805-8315-CF99F875C417}" type="presParOf" srcId="{E5E66E16-59DD-48A9-BC42-8441F6CBC399}" destId="{A988962F-4289-49D6-B628-C4A57123A36B}" srcOrd="9" destOrd="0" presId="urn:microsoft.com/office/officeart/2008/layout/VerticalCurvedList"/>
    <dgm:cxn modelId="{7574778F-AB3A-4820-BB5E-80424FDB5692}" type="presParOf" srcId="{E5E66E16-59DD-48A9-BC42-8441F6CBC399}" destId="{3BFE2F04-F313-40AD-BA59-2F361AA82F1F}" srcOrd="10" destOrd="0" presId="urn:microsoft.com/office/officeart/2008/layout/VerticalCurvedList"/>
    <dgm:cxn modelId="{AC42D57C-A908-4686-BB96-E0D48A86BE83}" type="presParOf" srcId="{3BFE2F04-F313-40AD-BA59-2F361AA82F1F}" destId="{978CE096-A776-43E2-863B-DE1965AA40F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025B4-6A2D-4C1C-9C91-BE081E749A8E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rgbClr val="FFD101"/>
        </a:solidFill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Helvetica Neue"/>
            </a:rPr>
            <a:t>DURABLE</a:t>
          </a:r>
          <a:endParaRPr lang="ru-RU" sz="2200" kern="1200" dirty="0">
            <a:solidFill>
              <a:schemeClr val="tx1"/>
            </a:solidFill>
            <a:latin typeface="Helvetica Neue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tx1"/>
              </a:solidFill>
              <a:latin typeface="Helvetica Neue"/>
            </a:rPr>
            <a:t>10 years maintenance free</a:t>
          </a:r>
          <a:endParaRPr lang="ru-RU" sz="2000" kern="1200" dirty="0">
            <a:solidFill>
              <a:schemeClr val="tx1"/>
            </a:solidFill>
            <a:latin typeface="Helvetica Neue"/>
          </a:endParaRPr>
        </a:p>
      </dsp:txBody>
      <dsp:txXfrm>
        <a:off x="744" y="145603"/>
        <a:ext cx="2902148" cy="1741289"/>
      </dsp:txXfrm>
    </dsp:sp>
    <dsp:sp modelId="{0A4F1E95-0087-4287-AF61-7B70F10377AD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rgbClr val="FFD101"/>
        </a:solidFill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Helvetica Neue"/>
            </a:rPr>
            <a:t>SIMPLE</a:t>
          </a:r>
          <a:endParaRPr lang="ru-RU" sz="2200" kern="1200" dirty="0">
            <a:solidFill>
              <a:schemeClr val="tx1"/>
            </a:solidFill>
            <a:latin typeface="Helvetica Neue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tx1"/>
              </a:solidFill>
              <a:latin typeface="Helvetica Neue"/>
            </a:rPr>
            <a:t>Intuitive</a:t>
          </a:r>
          <a:r>
            <a:rPr lang="en-US" sz="2300" kern="1200" dirty="0" smtClean="0">
              <a:solidFill>
                <a:schemeClr val="tx1"/>
              </a:solidFill>
              <a:latin typeface="Helvetica Neue"/>
            </a:rPr>
            <a:t> donning procedure</a:t>
          </a:r>
          <a:endParaRPr lang="ru-RU" sz="2300" kern="1200" dirty="0">
            <a:solidFill>
              <a:schemeClr val="tx1"/>
            </a:solidFill>
            <a:latin typeface="Helvetica Neue"/>
          </a:endParaRPr>
        </a:p>
      </dsp:txBody>
      <dsp:txXfrm>
        <a:off x="3193107" y="145603"/>
        <a:ext cx="2902148" cy="1741289"/>
      </dsp:txXfrm>
    </dsp:sp>
    <dsp:sp modelId="{21A18A48-180F-42D2-862B-73E47161F442}">
      <dsp:nvSpPr>
        <dsp:cNvPr id="0" name=""/>
        <dsp:cNvSpPr/>
      </dsp:nvSpPr>
      <dsp:spPr>
        <a:xfrm>
          <a:off x="1584185" y="1980219"/>
          <a:ext cx="2902148" cy="1741289"/>
        </a:xfrm>
        <a:prstGeom prst="rect">
          <a:avLst/>
        </a:prstGeom>
        <a:solidFill>
          <a:srgbClr val="FFD101"/>
        </a:solidFill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Helvetica Neue"/>
            </a:rPr>
            <a:t>RELIABLE</a:t>
          </a:r>
          <a:endParaRPr lang="ru-RU" sz="2200" kern="1200" dirty="0">
            <a:solidFill>
              <a:schemeClr val="tx1"/>
            </a:solidFill>
            <a:latin typeface="Helvetica Neue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chemeClr val="tx1"/>
              </a:solidFill>
            </a:rPr>
            <a:t>Applied solutions from </a:t>
          </a:r>
          <a:r>
            <a:rPr lang="en-IN" sz="2000" kern="1200" dirty="0" smtClean="0">
              <a:solidFill>
                <a:schemeClr val="tx1"/>
              </a:solidFill>
            </a:rPr>
            <a:t>tough</a:t>
          </a:r>
          <a:r>
            <a:rPr lang="en-US" sz="2000" kern="1200" dirty="0" smtClean="0">
              <a:solidFill>
                <a:schemeClr val="tx1"/>
              </a:solidFill>
            </a:rPr>
            <a:t> mining conditions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1584185" y="1980219"/>
        <a:ext cx="2902148" cy="1741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BAAB1-3440-4FB4-A5F6-10F951CA5E82}">
      <dsp:nvSpPr>
        <dsp:cNvPr id="0" name=""/>
        <dsp:cNvSpPr/>
      </dsp:nvSpPr>
      <dsp:spPr>
        <a:xfrm>
          <a:off x="-3867278" y="-593875"/>
          <a:ext cx="4609123" cy="4609123"/>
        </a:xfrm>
        <a:prstGeom prst="blockArc">
          <a:avLst>
            <a:gd name="adj1" fmla="val 18900000"/>
            <a:gd name="adj2" fmla="val 2700000"/>
            <a:gd name="adj3" fmla="val 469"/>
          </a:avLst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49491-CB97-4FBD-9656-5E184E9D2CDA}">
      <dsp:nvSpPr>
        <dsp:cNvPr id="0" name=""/>
        <dsp:cNvSpPr/>
      </dsp:nvSpPr>
      <dsp:spPr>
        <a:xfrm>
          <a:off x="325155" y="213767"/>
          <a:ext cx="4526351" cy="427808"/>
        </a:xfrm>
        <a:prstGeom prst="rect">
          <a:avLst/>
        </a:prstGeom>
        <a:solidFill>
          <a:srgbClr val="FFD10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57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  <a:latin typeface="Helvetica Neue"/>
            </a:rPr>
            <a:t>SOLAS, MED, PPE approvals</a:t>
          </a:r>
          <a:endParaRPr lang="ru-RU" sz="1700" kern="1200" dirty="0">
            <a:solidFill>
              <a:schemeClr val="tx1"/>
            </a:solidFill>
            <a:latin typeface="Helvetica Neue"/>
          </a:endParaRPr>
        </a:p>
      </dsp:txBody>
      <dsp:txXfrm>
        <a:off x="325155" y="213767"/>
        <a:ext cx="4526351" cy="427808"/>
      </dsp:txXfrm>
    </dsp:sp>
    <dsp:sp modelId="{0E2B9B1F-404D-49A1-AD38-D404E6151BFD}">
      <dsp:nvSpPr>
        <dsp:cNvPr id="0" name=""/>
        <dsp:cNvSpPr/>
      </dsp:nvSpPr>
      <dsp:spPr>
        <a:xfrm>
          <a:off x="57775" y="160291"/>
          <a:ext cx="534760" cy="5347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A3F9E-3FE0-4C83-9503-4C9E2A77845C}">
      <dsp:nvSpPr>
        <dsp:cNvPr id="0" name=""/>
        <dsp:cNvSpPr/>
      </dsp:nvSpPr>
      <dsp:spPr>
        <a:xfrm>
          <a:off x="631710" y="855274"/>
          <a:ext cx="4219796" cy="427808"/>
        </a:xfrm>
        <a:prstGeom prst="rect">
          <a:avLst/>
        </a:prstGeom>
        <a:solidFill>
          <a:srgbClr val="FFD10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57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  <a:latin typeface="Helvetica Neue"/>
            </a:rPr>
            <a:t>Work at oxygen deficient atmospheres</a:t>
          </a:r>
          <a:endParaRPr lang="ru-RU" sz="1700" kern="1200" dirty="0">
            <a:solidFill>
              <a:schemeClr val="tx1"/>
            </a:solidFill>
            <a:latin typeface="Helvetica Neue"/>
          </a:endParaRPr>
        </a:p>
      </dsp:txBody>
      <dsp:txXfrm>
        <a:off x="631710" y="855274"/>
        <a:ext cx="4219796" cy="427808"/>
      </dsp:txXfrm>
    </dsp:sp>
    <dsp:sp modelId="{4F5A03EB-4D7C-4A5D-AB54-5567E891012A}">
      <dsp:nvSpPr>
        <dsp:cNvPr id="0" name=""/>
        <dsp:cNvSpPr/>
      </dsp:nvSpPr>
      <dsp:spPr>
        <a:xfrm>
          <a:off x="364330" y="801798"/>
          <a:ext cx="534760" cy="5347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C2D0A-70A1-457E-AAF4-C93DA95BEE8A}">
      <dsp:nvSpPr>
        <dsp:cNvPr id="0" name=""/>
        <dsp:cNvSpPr/>
      </dsp:nvSpPr>
      <dsp:spPr>
        <a:xfrm>
          <a:off x="725798" y="1496781"/>
          <a:ext cx="4125708" cy="427808"/>
        </a:xfrm>
        <a:prstGeom prst="rect">
          <a:avLst/>
        </a:prstGeom>
        <a:solidFill>
          <a:srgbClr val="FFD10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57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  <a:latin typeface="Helvetica Neue"/>
            </a:rPr>
            <a:t>Protection against toxic gases</a:t>
          </a:r>
          <a:endParaRPr lang="en-US" sz="1700" kern="1200" dirty="0">
            <a:solidFill>
              <a:schemeClr val="tx1"/>
            </a:solidFill>
            <a:latin typeface="Helvetica Neue"/>
          </a:endParaRPr>
        </a:p>
      </dsp:txBody>
      <dsp:txXfrm>
        <a:off x="725798" y="1496781"/>
        <a:ext cx="4125708" cy="427808"/>
      </dsp:txXfrm>
    </dsp:sp>
    <dsp:sp modelId="{2253AAF7-E228-4CBC-954B-40385ECDCA18}">
      <dsp:nvSpPr>
        <dsp:cNvPr id="0" name=""/>
        <dsp:cNvSpPr/>
      </dsp:nvSpPr>
      <dsp:spPr>
        <a:xfrm>
          <a:off x="458417" y="1443305"/>
          <a:ext cx="534760" cy="5347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C03FA-F136-41CF-B368-873430F38B88}">
      <dsp:nvSpPr>
        <dsp:cNvPr id="0" name=""/>
        <dsp:cNvSpPr/>
      </dsp:nvSpPr>
      <dsp:spPr>
        <a:xfrm>
          <a:off x="631710" y="2138289"/>
          <a:ext cx="4219796" cy="427808"/>
        </a:xfrm>
        <a:prstGeom prst="rect">
          <a:avLst/>
        </a:prstGeom>
        <a:solidFill>
          <a:srgbClr val="FFD10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57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  <a:latin typeface="Helvetica Neue"/>
            </a:rPr>
            <a:t>Automatic starter</a:t>
          </a:r>
          <a:endParaRPr lang="en-US" sz="1700" kern="1200" dirty="0">
            <a:solidFill>
              <a:schemeClr val="tx1"/>
            </a:solidFill>
            <a:latin typeface="Helvetica Neue"/>
          </a:endParaRPr>
        </a:p>
      </dsp:txBody>
      <dsp:txXfrm>
        <a:off x="631710" y="2138289"/>
        <a:ext cx="4219796" cy="427808"/>
      </dsp:txXfrm>
    </dsp:sp>
    <dsp:sp modelId="{EC386D33-028A-455D-B612-A4169593D4A7}">
      <dsp:nvSpPr>
        <dsp:cNvPr id="0" name=""/>
        <dsp:cNvSpPr/>
      </dsp:nvSpPr>
      <dsp:spPr>
        <a:xfrm>
          <a:off x="364330" y="2084813"/>
          <a:ext cx="534760" cy="5347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8962F-4289-49D6-B628-C4A57123A36B}">
      <dsp:nvSpPr>
        <dsp:cNvPr id="0" name=""/>
        <dsp:cNvSpPr/>
      </dsp:nvSpPr>
      <dsp:spPr>
        <a:xfrm>
          <a:off x="325155" y="2779796"/>
          <a:ext cx="4526351" cy="427808"/>
        </a:xfrm>
        <a:prstGeom prst="rect">
          <a:avLst/>
        </a:prstGeom>
        <a:solidFill>
          <a:srgbClr val="FFD10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57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  <a:latin typeface="Helvetica Neue"/>
            </a:rPr>
            <a:t>Breathing gas on demand</a:t>
          </a:r>
          <a:endParaRPr lang="en-US" sz="1700" kern="1200" dirty="0">
            <a:solidFill>
              <a:schemeClr val="tx1"/>
            </a:solidFill>
            <a:latin typeface="Helvetica Neue"/>
          </a:endParaRPr>
        </a:p>
      </dsp:txBody>
      <dsp:txXfrm>
        <a:off x="325155" y="2779796"/>
        <a:ext cx="4526351" cy="427808"/>
      </dsp:txXfrm>
    </dsp:sp>
    <dsp:sp modelId="{978CE096-A776-43E2-863B-DE1965AA40FC}">
      <dsp:nvSpPr>
        <dsp:cNvPr id="0" name=""/>
        <dsp:cNvSpPr/>
      </dsp:nvSpPr>
      <dsp:spPr>
        <a:xfrm>
          <a:off x="57775" y="2726320"/>
          <a:ext cx="534760" cy="5347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28CEF-4C5B-4EF8-AB9A-7951623D3520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4CB0-4D4A-42A7-B76A-B5A3EA05D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691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6BC60-BE7D-48F8-9598-F276D8C8E368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F856A-D227-4712-9AF8-1CC8ED1D6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73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2" name="Google Shape;82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593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SOLAS:</a:t>
            </a: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EmSCAPE the only SOLAS-certified Chemical oxygen EEBD that combines the longest duration (30 min) while escaping and 3-times longer duration while waiting for rescue (90min) on the market with maintenance-free reliability within 10 years, compact design, light weight (2,2 kg)  and clear communication by half mask— at a competitive price. All the benefits of compressed air  and oxygen devices in one smart escape solution.   </a:t>
            </a:r>
            <a:endParaRPr lang="en-US" b="0" dirty="0" smtClean="0">
              <a:effectLst/>
            </a:endParaRPr>
          </a:p>
          <a:p>
            <a:pPr rtl="0"/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endParaRPr lang="en-US" b="0" dirty="0" smtClean="0">
              <a:effectLst/>
            </a:endParaRP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combined our experience in the mining industry since 1966 and created together with end-users the new EEBD which meets all personal protection equipment and Maritime regulation, as well as wishes and requirements from the end-users. Simple intuitive donning procedure with automatic starter allows the unit to escape in case of emergency and fire at: ships, oil and gas facilities, high rise buildings and facilities with confined spaces, hospitals, hotels, elderly houses etc. as well as spare device for firefighters. </a:t>
            </a:r>
            <a:endParaRPr lang="en-US" b="0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7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50000"/>
              </a:lnSpc>
            </a:pPr>
            <a:r>
              <a:rPr lang="ru-RU" dirty="0" smtClean="0"/>
              <a:t>2КО2 + СО2 = К2СО3 +3/2О2 </a:t>
            </a:r>
            <a:r>
              <a:rPr lang="ru-RU" b="1" dirty="0" smtClean="0">
                <a:solidFill>
                  <a:srgbClr val="FF0000"/>
                </a:solidFill>
              </a:rPr>
              <a:t>+ 180 </a:t>
            </a:r>
            <a:r>
              <a:rPr lang="en-US" b="1" dirty="0" smtClean="0">
                <a:solidFill>
                  <a:srgbClr val="FF0000"/>
                </a:solidFill>
              </a:rPr>
              <a:t>kJ</a:t>
            </a:r>
            <a:r>
              <a:rPr lang="ru-RU" dirty="0" smtClean="0"/>
              <a:t>;</a:t>
            </a:r>
          </a:p>
          <a:p>
            <a:pPr marL="0" indent="0" algn="l">
              <a:lnSpc>
                <a:spcPct val="150000"/>
              </a:lnSpc>
            </a:pPr>
            <a:r>
              <a:rPr lang="ru-RU" dirty="0" smtClean="0"/>
              <a:t>2КО2 + Н2О = 2КОН + 3/2О2 </a:t>
            </a:r>
            <a:r>
              <a:rPr lang="ru-RU" b="1" dirty="0" smtClean="0">
                <a:solidFill>
                  <a:srgbClr val="FF0000"/>
                </a:solidFill>
              </a:rPr>
              <a:t>+ 39 </a:t>
            </a:r>
            <a:r>
              <a:rPr lang="en-US" b="1" dirty="0" smtClean="0">
                <a:solidFill>
                  <a:srgbClr val="FF0000"/>
                </a:solidFill>
              </a:rPr>
              <a:t>kJ</a:t>
            </a:r>
            <a:r>
              <a:rPr lang="ru-RU" dirty="0" smtClean="0"/>
              <a:t>;</a:t>
            </a:r>
          </a:p>
          <a:p>
            <a:pPr marL="0" indent="0" algn="l">
              <a:lnSpc>
                <a:spcPct val="150000"/>
              </a:lnSpc>
            </a:pPr>
            <a:r>
              <a:rPr lang="ru-RU" dirty="0" smtClean="0"/>
              <a:t>2КОН + СО2 = К2СО3 +Н2О </a:t>
            </a:r>
            <a:r>
              <a:rPr lang="ru-RU" b="1" dirty="0" smtClean="0">
                <a:solidFill>
                  <a:srgbClr val="FF0000"/>
                </a:solidFill>
              </a:rPr>
              <a:t>+ 141 </a:t>
            </a:r>
            <a:r>
              <a:rPr lang="en-US" b="1" dirty="0" smtClean="0">
                <a:solidFill>
                  <a:srgbClr val="FF0000"/>
                </a:solidFill>
              </a:rPr>
              <a:t>kJ</a:t>
            </a:r>
            <a:r>
              <a:rPr lang="ru-RU" dirty="0" smtClean="0"/>
              <a:t>;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F856A-D227-4712-9AF8-1CC8ED1D694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980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6" name="Google Shape;47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4700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111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F856A-D227-4712-9AF8-1CC8ED1D694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276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5" name="Google Shape;69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452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5" name="Google Shape;69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571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3568" y="1851670"/>
            <a:ext cx="7772400" cy="1101725"/>
          </a:xfrm>
        </p:spPr>
        <p:txBody>
          <a:bodyPr>
            <a:normAutofit/>
          </a:bodyPr>
          <a:lstStyle>
            <a:lvl1pPr>
              <a:defRPr sz="2200">
                <a:latin typeface="HelveticaNeueCyr" pitchFamily="50" charset="-52"/>
              </a:defRPr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ШРИФТ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smtClean="0"/>
              <a:t>HELVETICANEUECYR,</a:t>
            </a:r>
            <a:r>
              <a:rPr lang="ru-RU" dirty="0" smtClean="0"/>
              <a:t> 22 </a:t>
            </a:r>
            <a:r>
              <a:rPr lang="en-US" dirty="0" smtClean="0"/>
              <a:t>PT,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ПРОПИСНЫЕ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76256" y="4011910"/>
            <a:ext cx="2304256" cy="504056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HelveticaNeueCyr" pitchFamily="50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ru-RU" sz="1400" dirty="0" smtClean="0">
                <a:latin typeface="HelveticaNeueCyr" pitchFamily="50" charset="-52"/>
              </a:rPr>
              <a:t>01.01.2022 – дата</a:t>
            </a:r>
            <a:br>
              <a:rPr lang="ru-RU" sz="1400" dirty="0" smtClean="0">
                <a:latin typeface="HelveticaNeueCyr" pitchFamily="50" charset="-52"/>
              </a:rPr>
            </a:br>
            <a:r>
              <a:rPr lang="en-US" sz="1400" dirty="0" err="1" smtClean="0">
                <a:latin typeface="HelveticaNeueCyr" pitchFamily="50" charset="-52"/>
              </a:rPr>
              <a:t>Helveticaneuecyr</a:t>
            </a:r>
            <a:r>
              <a:rPr lang="en-US" sz="1400" dirty="0" smtClean="0">
                <a:latin typeface="HelveticaNeueCyr" pitchFamily="50" charset="-52"/>
              </a:rPr>
              <a:t>,</a:t>
            </a:r>
            <a:r>
              <a:rPr lang="ru-RU" sz="1400" dirty="0" smtClean="0">
                <a:latin typeface="HelveticaNeueCyr" pitchFamily="50" charset="-52"/>
              </a:rPr>
              <a:t> 14 </a:t>
            </a:r>
            <a:r>
              <a:rPr lang="en-US" sz="1400" dirty="0" err="1" smtClean="0">
                <a:latin typeface="HelveticaNeueCyr" pitchFamily="50" charset="-52"/>
              </a:rPr>
              <a:t>pt</a:t>
            </a:r>
            <a:endParaRPr lang="ru-RU" sz="1400" dirty="0">
              <a:latin typeface="HelveticaNeueCyr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9059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>
            <a:spLocks noGrp="1"/>
          </p:cNvSpPr>
          <p:nvPr>
            <p:ph type="title"/>
          </p:nvPr>
        </p:nvSpPr>
        <p:spPr>
          <a:xfrm>
            <a:off x="1061532" y="627533"/>
            <a:ext cx="7020431" cy="64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None/>
              <a:defRPr sz="1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body" idx="1"/>
          </p:nvPr>
        </p:nvSpPr>
        <p:spPr>
          <a:xfrm>
            <a:off x="1061532" y="1704207"/>
            <a:ext cx="7020431" cy="50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2"/>
          </p:nvPr>
        </p:nvSpPr>
        <p:spPr>
          <a:xfrm>
            <a:off x="1061532" y="2280303"/>
            <a:ext cx="7020431" cy="173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313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раздела и послед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5"/>
            <a:ext cx="9162612" cy="51536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95107" y="1851670"/>
            <a:ext cx="7772400" cy="11179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HelveticaNeueCyr" pitchFamily="50" charset="-52"/>
              </a:defRPr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ШРИФТ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smtClean="0"/>
              <a:t>HELVETICANEUECYR,</a:t>
            </a:r>
            <a:r>
              <a:rPr lang="ru-RU" dirty="0" smtClean="0"/>
              <a:t> 22 </a:t>
            </a:r>
            <a:r>
              <a:rPr lang="en-US" dirty="0" smtClean="0"/>
              <a:t>PT,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ПРОПИСНЫЕ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логотип с полос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0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в одну строку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usiel.Siedolietov\Desktop\Правила оформления презентаций\presentation design rul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" y="-1550"/>
            <a:ext cx="9144000" cy="8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3568" y="206375"/>
            <a:ext cx="7859216" cy="421159"/>
          </a:xfrm>
          <a:prstGeom prst="rect">
            <a:avLst/>
          </a:prstGeom>
        </p:spPr>
        <p:txBody>
          <a:bodyPr/>
          <a:lstStyle/>
          <a:p>
            <a:r>
              <a:rPr lang="uk-UA" dirty="0" smtClean="0"/>
              <a:t>ЗАГОЛОВОК, </a:t>
            </a:r>
            <a:r>
              <a:rPr lang="en-US" dirty="0" smtClean="0"/>
              <a:t>HELVETICANEUECYR</a:t>
            </a:r>
            <a:r>
              <a:rPr lang="uk-UA" dirty="0" smtClean="0"/>
              <a:t>, 22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3568" y="771550"/>
            <a:ext cx="7848872" cy="3394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uk-UA" dirty="0" err="1" smtClean="0"/>
              <a:t>Основной</a:t>
            </a:r>
            <a:r>
              <a:rPr lang="uk-UA" dirty="0" smtClean="0"/>
              <a:t> текст, </a:t>
            </a:r>
            <a:r>
              <a:rPr lang="en-US" dirty="0" err="1" smtClean="0"/>
              <a:t>HelveticaNeueCyr</a:t>
            </a:r>
            <a:r>
              <a:rPr lang="en-US" dirty="0" smtClean="0"/>
              <a:t>, 18 </a:t>
            </a:r>
            <a:r>
              <a:rPr lang="en-US" dirty="0" err="1" smtClean="0"/>
              <a:t>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39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в 2 строки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usiel.Siedolietov\Desktop\Правила оформления презентаций\presentation design rules_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3568" y="206375"/>
            <a:ext cx="7859216" cy="7091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uk-UA" dirty="0" smtClean="0"/>
              <a:t>ЗАГОЛОВОК,</a:t>
            </a:r>
            <a:br>
              <a:rPr lang="uk-UA" dirty="0" smtClean="0"/>
            </a:br>
            <a:r>
              <a:rPr lang="en-US" dirty="0" smtClean="0"/>
              <a:t>HELVETICANEUECYR</a:t>
            </a:r>
            <a:r>
              <a:rPr lang="uk-UA" dirty="0" smtClean="0"/>
              <a:t>, 22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3568" y="1059582"/>
            <a:ext cx="7848872" cy="31060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uk-UA" dirty="0" err="1" smtClean="0"/>
              <a:t>Основной</a:t>
            </a:r>
            <a:r>
              <a:rPr lang="uk-UA" dirty="0" smtClean="0"/>
              <a:t> текст, </a:t>
            </a:r>
            <a:r>
              <a:rPr lang="en-US" dirty="0" err="1" smtClean="0"/>
              <a:t>HelveticaNeueCyr</a:t>
            </a:r>
            <a:r>
              <a:rPr lang="en-US" dirty="0" smtClean="0"/>
              <a:t>, 18 </a:t>
            </a:r>
            <a:r>
              <a:rPr lang="en-US" dirty="0" err="1" smtClean="0"/>
              <a:t>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747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Rusiel.Siedolietov\Desktop\Правила оформления презентаций\presentation design rul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" y="4578"/>
            <a:ext cx="9144000" cy="8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3568" y="206375"/>
            <a:ext cx="7992888" cy="421159"/>
          </a:xfrm>
          <a:prstGeom prst="rect">
            <a:avLst/>
          </a:prstGeom>
        </p:spPr>
        <p:txBody>
          <a:bodyPr/>
          <a:lstStyle/>
          <a:p>
            <a:r>
              <a:rPr lang="uk-UA" dirty="0" smtClean="0"/>
              <a:t>ЗАГОЛОВОК, </a:t>
            </a:r>
            <a:r>
              <a:rPr lang="en-US" dirty="0" smtClean="0"/>
              <a:t>HELVETICANEUECYR</a:t>
            </a:r>
            <a:r>
              <a:rPr lang="uk-UA" dirty="0" smtClean="0"/>
              <a:t>, 22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3568" y="915566"/>
            <a:ext cx="3888432" cy="324036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dirty="0" err="1" smtClean="0"/>
              <a:t>Основной</a:t>
            </a:r>
            <a:r>
              <a:rPr lang="uk-UA" dirty="0" smtClean="0"/>
              <a:t> текст, </a:t>
            </a:r>
            <a:r>
              <a:rPr lang="uk-UA" dirty="0" err="1" smtClean="0"/>
              <a:t>или</a:t>
            </a:r>
            <a:r>
              <a:rPr lang="uk-UA" dirty="0" smtClean="0"/>
              <a:t> рисунок</a:t>
            </a:r>
            <a:br>
              <a:rPr lang="uk-UA" dirty="0" smtClean="0"/>
            </a:br>
            <a:r>
              <a:rPr lang="en-US" dirty="0" err="1" smtClean="0"/>
              <a:t>HelveticaNeueCyr</a:t>
            </a:r>
            <a:r>
              <a:rPr lang="en-US" dirty="0" smtClean="0"/>
              <a:t>, 18 </a:t>
            </a:r>
            <a:r>
              <a:rPr lang="en-US" dirty="0" err="1" smtClean="0"/>
              <a:t>pt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4788024" y="915566"/>
            <a:ext cx="3888432" cy="324036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dirty="0" err="1" smtClean="0"/>
              <a:t>Основной</a:t>
            </a:r>
            <a:r>
              <a:rPr lang="uk-UA" dirty="0" smtClean="0"/>
              <a:t> текст, </a:t>
            </a:r>
            <a:r>
              <a:rPr lang="uk-UA" dirty="0" err="1" smtClean="0"/>
              <a:t>или</a:t>
            </a:r>
            <a:r>
              <a:rPr lang="uk-UA" dirty="0" smtClean="0"/>
              <a:t> рисунок</a:t>
            </a:r>
            <a:br>
              <a:rPr lang="uk-UA" dirty="0" smtClean="0"/>
            </a:br>
            <a:r>
              <a:rPr lang="en-US" dirty="0" err="1" smtClean="0"/>
              <a:t>HelveticaNeueCyr</a:t>
            </a:r>
            <a:r>
              <a:rPr lang="en-US" dirty="0" smtClean="0"/>
              <a:t>, 18 </a:t>
            </a:r>
            <a:r>
              <a:rPr lang="en-US" dirty="0" err="1" smtClean="0"/>
              <a:t>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89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ыво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usiel.Siedolietov\Desktop\Правила оформления презентаций\presentation design rul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" y="4578"/>
            <a:ext cx="9144000" cy="8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3568" y="771550"/>
            <a:ext cx="7848872" cy="3394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uk-UA" dirty="0" err="1" smtClean="0"/>
              <a:t>Основной</a:t>
            </a:r>
            <a:r>
              <a:rPr lang="uk-UA" dirty="0" smtClean="0"/>
              <a:t> текст, </a:t>
            </a:r>
            <a:r>
              <a:rPr lang="en-US" dirty="0" err="1" smtClean="0"/>
              <a:t>HelveticaNeueCyr</a:t>
            </a:r>
            <a:r>
              <a:rPr lang="en-US" dirty="0" smtClean="0"/>
              <a:t>, 18 </a:t>
            </a:r>
            <a:r>
              <a:rPr lang="en-US" dirty="0" err="1" smtClean="0"/>
              <a:t>pt</a:t>
            </a:r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83568" y="206646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HelveticaNeueCyr" pitchFamily="50" charset="-52"/>
              </a:rPr>
              <a:t>ВЫВОДЫ</a:t>
            </a:r>
            <a:endParaRPr lang="ru-RU" sz="2200" b="1" dirty="0">
              <a:latin typeface="HelveticaNeueCyr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9336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4843463"/>
            <a:ext cx="1076628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28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>
            <a:spLocks noGrp="1"/>
          </p:cNvSpPr>
          <p:nvPr>
            <p:ph type="title"/>
          </p:nvPr>
        </p:nvSpPr>
        <p:spPr>
          <a:xfrm>
            <a:off x="1061532" y="627533"/>
            <a:ext cx="7020431" cy="64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None/>
              <a:defRPr sz="1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body" idx="1"/>
          </p:nvPr>
        </p:nvSpPr>
        <p:spPr>
          <a:xfrm>
            <a:off x="1061532" y="1704207"/>
            <a:ext cx="7020431" cy="50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2"/>
          </p:nvPr>
        </p:nvSpPr>
        <p:spPr>
          <a:xfrm>
            <a:off x="1061532" y="2280303"/>
            <a:ext cx="7020431" cy="173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443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1"/>
          <p:cNvSpPr txBox="1">
            <a:spLocks noGrp="1"/>
          </p:cNvSpPr>
          <p:nvPr>
            <p:ph type="title"/>
          </p:nvPr>
        </p:nvSpPr>
        <p:spPr>
          <a:xfrm>
            <a:off x="2051050" y="0"/>
            <a:ext cx="7092950" cy="57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1"/>
          <p:cNvSpPr txBox="1">
            <a:spLocks noGrp="1"/>
          </p:cNvSpPr>
          <p:nvPr>
            <p:ph type="body" idx="1"/>
          </p:nvPr>
        </p:nvSpPr>
        <p:spPr>
          <a:xfrm>
            <a:off x="0" y="579602"/>
            <a:ext cx="8892480" cy="456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852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17066-94A0-4057-877E-41B8BB72883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22848-3E10-45AA-B476-D37A2EFB8BE4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5"/>
            <a:ext cx="9162612" cy="515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8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4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5"/>
            <a:ext cx="9162612" cy="5153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Rusiel.Siedolietov\Desktop\Правила оформления презентаций\presentation design rules_1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" y="0"/>
            <a:ext cx="9144001" cy="51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33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5" r:id="rId3"/>
    <p:sldLayoutId id="2147483663" r:id="rId4"/>
    <p:sldLayoutId id="2147483657" r:id="rId5"/>
    <p:sldLayoutId id="2147483665" r:id="rId6"/>
    <p:sldLayoutId id="2147483666" r:id="rId7"/>
    <p:sldLayoutId id="2147483667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200" b="1" kern="1200" baseline="0">
          <a:solidFill>
            <a:schemeClr val="tx1"/>
          </a:solidFill>
          <a:latin typeface="HelveticaNeueCyr" pitchFamily="50" charset="-52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HelveticaNeueCyr" pitchFamily="50" charset="-52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EMERGENCY ESCAPE </a:t>
            </a:r>
            <a:r>
              <a:rPr lang="en-US" dirty="0" smtClean="0"/>
              <a:t>BREATHING </a:t>
            </a:r>
            <a:r>
              <a:rPr lang="en-US" dirty="0"/>
              <a:t>DEVICE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EmSCAPE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Date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Responsible, place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75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/>
          <p:nvPr/>
        </p:nvSpPr>
        <p:spPr>
          <a:xfrm>
            <a:off x="307381" y="3075806"/>
            <a:ext cx="8525635" cy="969496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endParaRPr sz="1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8B8C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2698731" y="3860636"/>
            <a:ext cx="3742934" cy="36933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" name="Google Shape;86;p2"/>
          <p:cNvSpPr txBox="1">
            <a:spLocks noGrp="1"/>
          </p:cNvSpPr>
          <p:nvPr>
            <p:ph type="title" idx="4294967295"/>
          </p:nvPr>
        </p:nvSpPr>
        <p:spPr>
          <a:xfrm>
            <a:off x="0" y="123825"/>
            <a:ext cx="9144000" cy="41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2000"/>
            </a:pPr>
            <a:r>
              <a:rPr lang="en-US" dirty="0"/>
              <a:t>SINCE 1966 WE PROVIDE OXYGEN TO LIVE</a:t>
            </a:r>
            <a:endParaRPr sz="2000" dirty="0"/>
          </a:p>
        </p:txBody>
      </p:sp>
      <p:pic>
        <p:nvPicPr>
          <p:cNvPr id="87" name="Google Shape;8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7664" y="3344034"/>
            <a:ext cx="423523" cy="43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4240" y="3343280"/>
            <a:ext cx="429688" cy="43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37090" y="3377633"/>
            <a:ext cx="345977" cy="36584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/>
          <p:nvPr/>
        </p:nvSpPr>
        <p:spPr>
          <a:xfrm>
            <a:off x="666683" y="3408538"/>
            <a:ext cx="111805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800"/>
            </a:pPr>
            <a:r>
              <a:rPr lang="en-US" dirty="0"/>
              <a:t>mining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2401540" y="3407742"/>
            <a:ext cx="11654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800"/>
            </a:pPr>
            <a:r>
              <a:rPr lang="en-US" dirty="0"/>
              <a:t>tunneling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993850" y="3414062"/>
            <a:ext cx="179391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800"/>
            </a:pPr>
            <a:r>
              <a:rPr lang="en-US" dirty="0" smtClean="0">
                <a:sym typeface="Arial"/>
              </a:rPr>
              <a:t>ships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6818540" y="3409984"/>
            <a:ext cx="12774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buClr>
                <a:srgbClr val="000000"/>
              </a:buClr>
              <a:buSzPts val="1800"/>
            </a:pPr>
            <a:r>
              <a:rPr lang="en-US" dirty="0"/>
              <a:t>high-rise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189827" y="2562613"/>
            <a:ext cx="148939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 smtClean="0"/>
              <a:t>INNOVATE</a:t>
            </a:r>
            <a:endParaRPr lang="en-US" sz="1400" dirty="0"/>
          </a:p>
        </p:txBody>
      </p:sp>
      <p:sp>
        <p:nvSpPr>
          <p:cNvPr id="97" name="Google Shape;97;p2"/>
          <p:cNvSpPr/>
          <p:nvPr/>
        </p:nvSpPr>
        <p:spPr>
          <a:xfrm>
            <a:off x="1653510" y="2556474"/>
            <a:ext cx="181266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400"/>
            </a:pPr>
            <a:r>
              <a:rPr lang="en-US" dirty="0"/>
              <a:t>DESIGN</a:t>
            </a:r>
            <a:endParaRPr sz="1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2888945" y="2556473"/>
            <a:ext cx="172669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400"/>
            </a:pPr>
            <a:r>
              <a:rPr lang="en-US" dirty="0"/>
              <a:t>DEVELOP</a:t>
            </a:r>
            <a:endParaRPr sz="1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4176525" y="2556472"/>
            <a:ext cx="198375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400"/>
            </a:pPr>
            <a:r>
              <a:rPr lang="en-US" dirty="0"/>
              <a:t>MANUFACTURE</a:t>
            </a:r>
            <a:endParaRPr sz="1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6300192" y="2566164"/>
            <a:ext cx="134362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 smtClean="0"/>
              <a:t>TEST</a:t>
            </a:r>
            <a:endParaRPr lang="en-US" sz="1400" dirty="0"/>
          </a:p>
        </p:txBody>
      </p:sp>
      <p:sp>
        <p:nvSpPr>
          <p:cNvPr id="101" name="Google Shape;101;p2"/>
          <p:cNvSpPr/>
          <p:nvPr/>
        </p:nvSpPr>
        <p:spPr>
          <a:xfrm>
            <a:off x="7457244" y="2574661"/>
            <a:ext cx="176368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1400"/>
            </a:pPr>
            <a:r>
              <a:rPr lang="en-US" dirty="0"/>
              <a:t>SUPPLY</a:t>
            </a:r>
            <a:endParaRPr sz="1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2728839" y="3835721"/>
            <a:ext cx="394410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b="1" dirty="0">
                <a:solidFill>
                  <a:srgbClr val="FFDE15"/>
                </a:solidFill>
              </a:rPr>
              <a:t>toxic gases / oxygen deficiency</a:t>
            </a:r>
            <a:endParaRPr lang="en-US" dirty="0">
              <a:solidFill>
                <a:srgbClr val="FFDE15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endParaRPr sz="1800" b="1" i="0" u="none" strike="noStrike" cap="none" dirty="0">
              <a:solidFill>
                <a:srgbClr val="FFC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/>
          <a:srcRect t="15358" b="13526"/>
          <a:stretch/>
        </p:blipFill>
        <p:spPr>
          <a:xfrm>
            <a:off x="6128571" y="670981"/>
            <a:ext cx="2797184" cy="1908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183" y="681689"/>
            <a:ext cx="2605264" cy="19025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70" y="676262"/>
            <a:ext cx="2862001" cy="1908000"/>
          </a:xfrm>
          <a:prstGeom prst="rect">
            <a:avLst/>
          </a:prstGeom>
        </p:spPr>
      </p:pic>
      <p:sp>
        <p:nvSpPr>
          <p:cNvPr id="26" name="Freeform 17"/>
          <p:cNvSpPr>
            <a:spLocks noEditPoints="1"/>
          </p:cNvSpPr>
          <p:nvPr/>
        </p:nvSpPr>
        <p:spPr bwMode="auto">
          <a:xfrm>
            <a:off x="5622050" y="3403572"/>
            <a:ext cx="568338" cy="377672"/>
          </a:xfrm>
          <a:custGeom>
            <a:avLst/>
            <a:gdLst>
              <a:gd name="T0" fmla="*/ 605 w 758"/>
              <a:gd name="T1" fmla="*/ 489 h 518"/>
              <a:gd name="T2" fmla="*/ 528 w 758"/>
              <a:gd name="T3" fmla="*/ 504 h 518"/>
              <a:gd name="T4" fmla="*/ 450 w 758"/>
              <a:gd name="T5" fmla="*/ 489 h 518"/>
              <a:gd name="T6" fmla="*/ 308 w 758"/>
              <a:gd name="T7" fmla="*/ 489 h 518"/>
              <a:gd name="T8" fmla="*/ 231 w 758"/>
              <a:gd name="T9" fmla="*/ 504 h 518"/>
              <a:gd name="T10" fmla="*/ 153 w 758"/>
              <a:gd name="T11" fmla="*/ 489 h 518"/>
              <a:gd name="T12" fmla="*/ 75 w 758"/>
              <a:gd name="T13" fmla="*/ 511 h 518"/>
              <a:gd name="T14" fmla="*/ 156 w 758"/>
              <a:gd name="T15" fmla="*/ 503 h 518"/>
              <a:gd name="T16" fmla="*/ 305 w 758"/>
              <a:gd name="T17" fmla="*/ 503 h 518"/>
              <a:gd name="T18" fmla="*/ 453 w 758"/>
              <a:gd name="T19" fmla="*/ 503 h 518"/>
              <a:gd name="T20" fmla="*/ 602 w 758"/>
              <a:gd name="T21" fmla="*/ 503 h 518"/>
              <a:gd name="T22" fmla="*/ 683 w 758"/>
              <a:gd name="T23" fmla="*/ 511 h 518"/>
              <a:gd name="T24" fmla="*/ 756 w 758"/>
              <a:gd name="T25" fmla="*/ 424 h 518"/>
              <a:gd name="T26" fmla="*/ 676 w 758"/>
              <a:gd name="T27" fmla="*/ 449 h 518"/>
              <a:gd name="T28" fmla="*/ 600 w 758"/>
              <a:gd name="T29" fmla="*/ 423 h 518"/>
              <a:gd name="T30" fmla="*/ 704 w 758"/>
              <a:gd name="T31" fmla="*/ 177 h 518"/>
              <a:gd name="T32" fmla="*/ 483 w 758"/>
              <a:gd name="T33" fmla="*/ 168 h 518"/>
              <a:gd name="T34" fmla="*/ 422 w 758"/>
              <a:gd name="T35" fmla="*/ 242 h 518"/>
              <a:gd name="T36" fmla="*/ 228 w 758"/>
              <a:gd name="T37" fmla="*/ 172 h 518"/>
              <a:gd name="T38" fmla="*/ 259 w 758"/>
              <a:gd name="T39" fmla="*/ 167 h 518"/>
              <a:gd name="T40" fmla="*/ 279 w 758"/>
              <a:gd name="T41" fmla="*/ 68 h 518"/>
              <a:gd name="T42" fmla="*/ 226 w 758"/>
              <a:gd name="T43" fmla="*/ 65 h 518"/>
              <a:gd name="T44" fmla="*/ 219 w 758"/>
              <a:gd name="T45" fmla="*/ 0 h 518"/>
              <a:gd name="T46" fmla="*/ 212 w 758"/>
              <a:gd name="T47" fmla="*/ 65 h 518"/>
              <a:gd name="T48" fmla="*/ 65 w 758"/>
              <a:gd name="T49" fmla="*/ 72 h 518"/>
              <a:gd name="T50" fmla="*/ 72 w 758"/>
              <a:gd name="T51" fmla="*/ 176 h 518"/>
              <a:gd name="T52" fmla="*/ 86 w 758"/>
              <a:gd name="T53" fmla="*/ 242 h 518"/>
              <a:gd name="T54" fmla="*/ 24 w 758"/>
              <a:gd name="T55" fmla="*/ 255 h 518"/>
              <a:gd name="T56" fmla="*/ 96 w 758"/>
              <a:gd name="T57" fmla="*/ 448 h 518"/>
              <a:gd name="T58" fmla="*/ 13 w 758"/>
              <a:gd name="T59" fmla="*/ 424 h 518"/>
              <a:gd name="T60" fmla="*/ 3 w 758"/>
              <a:gd name="T61" fmla="*/ 434 h 518"/>
              <a:gd name="T62" fmla="*/ 114 w 758"/>
              <a:gd name="T63" fmla="*/ 459 h 518"/>
              <a:gd name="T64" fmla="*/ 156 w 758"/>
              <a:gd name="T65" fmla="*/ 439 h 518"/>
              <a:gd name="T66" fmla="*/ 305 w 758"/>
              <a:gd name="T67" fmla="*/ 439 h 518"/>
              <a:gd name="T68" fmla="*/ 453 w 758"/>
              <a:gd name="T69" fmla="*/ 439 h 518"/>
              <a:gd name="T70" fmla="*/ 602 w 758"/>
              <a:gd name="T71" fmla="*/ 439 h 518"/>
              <a:gd name="T72" fmla="*/ 755 w 758"/>
              <a:gd name="T73" fmla="*/ 434 h 518"/>
              <a:gd name="T74" fmla="*/ 79 w 758"/>
              <a:gd name="T75" fmla="*/ 162 h 518"/>
              <a:gd name="T76" fmla="*/ 265 w 758"/>
              <a:gd name="T77" fmla="*/ 79 h 518"/>
              <a:gd name="T78" fmla="*/ 221 w 758"/>
              <a:gd name="T79" fmla="*/ 158 h 518"/>
              <a:gd name="T80" fmla="*/ 214 w 758"/>
              <a:gd name="T81" fmla="*/ 242 h 518"/>
              <a:gd name="T82" fmla="*/ 100 w 758"/>
              <a:gd name="T83" fmla="*/ 169 h 518"/>
              <a:gd name="T84" fmla="*/ 79 w 758"/>
              <a:gd name="T85" fmla="*/ 162 h 518"/>
              <a:gd name="T86" fmla="*/ 528 w 758"/>
              <a:gd name="T87" fmla="*/ 449 h 518"/>
              <a:gd name="T88" fmla="*/ 449 w 758"/>
              <a:gd name="T89" fmla="*/ 424 h 518"/>
              <a:gd name="T90" fmla="*/ 310 w 758"/>
              <a:gd name="T91" fmla="*/ 424 h 518"/>
              <a:gd name="T92" fmla="*/ 231 w 758"/>
              <a:gd name="T93" fmla="*/ 449 h 518"/>
              <a:gd name="T94" fmla="*/ 151 w 758"/>
              <a:gd name="T95" fmla="*/ 424 h 518"/>
              <a:gd name="T96" fmla="*/ 30 w 758"/>
              <a:gd name="T97" fmla="*/ 324 h 518"/>
              <a:gd name="T98" fmla="*/ 52 w 758"/>
              <a:gd name="T99" fmla="*/ 256 h 518"/>
              <a:gd name="T100" fmla="*/ 455 w 758"/>
              <a:gd name="T101" fmla="*/ 218 h 518"/>
              <a:gd name="T102" fmla="*/ 688 w 758"/>
              <a:gd name="T103" fmla="*/ 182 h 518"/>
              <a:gd name="T104" fmla="*/ 646 w 758"/>
              <a:gd name="T105" fmla="*/ 341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8" h="518">
                <a:moveTo>
                  <a:pt x="676" y="504"/>
                </a:moveTo>
                <a:cubicBezTo>
                  <a:pt x="651" y="504"/>
                  <a:pt x="626" y="499"/>
                  <a:pt x="605" y="489"/>
                </a:cubicBezTo>
                <a:cubicBezTo>
                  <a:pt x="603" y="488"/>
                  <a:pt x="601" y="488"/>
                  <a:pt x="599" y="489"/>
                </a:cubicBezTo>
                <a:cubicBezTo>
                  <a:pt x="578" y="499"/>
                  <a:pt x="553" y="504"/>
                  <a:pt x="528" y="504"/>
                </a:cubicBezTo>
                <a:cubicBezTo>
                  <a:pt x="502" y="504"/>
                  <a:pt x="478" y="499"/>
                  <a:pt x="456" y="489"/>
                </a:cubicBezTo>
                <a:cubicBezTo>
                  <a:pt x="455" y="488"/>
                  <a:pt x="452" y="488"/>
                  <a:pt x="450" y="489"/>
                </a:cubicBezTo>
                <a:cubicBezTo>
                  <a:pt x="429" y="499"/>
                  <a:pt x="404" y="504"/>
                  <a:pt x="379" y="504"/>
                </a:cubicBezTo>
                <a:cubicBezTo>
                  <a:pt x="354" y="504"/>
                  <a:pt x="329" y="499"/>
                  <a:pt x="308" y="489"/>
                </a:cubicBezTo>
                <a:cubicBezTo>
                  <a:pt x="306" y="488"/>
                  <a:pt x="304" y="488"/>
                  <a:pt x="302" y="489"/>
                </a:cubicBezTo>
                <a:cubicBezTo>
                  <a:pt x="281" y="499"/>
                  <a:pt x="256" y="504"/>
                  <a:pt x="231" y="504"/>
                </a:cubicBezTo>
                <a:cubicBezTo>
                  <a:pt x="205" y="504"/>
                  <a:pt x="181" y="499"/>
                  <a:pt x="159" y="489"/>
                </a:cubicBezTo>
                <a:cubicBezTo>
                  <a:pt x="157" y="488"/>
                  <a:pt x="155" y="488"/>
                  <a:pt x="153" y="489"/>
                </a:cubicBezTo>
                <a:cubicBezTo>
                  <a:pt x="132" y="499"/>
                  <a:pt x="107" y="504"/>
                  <a:pt x="82" y="504"/>
                </a:cubicBezTo>
                <a:cubicBezTo>
                  <a:pt x="78" y="504"/>
                  <a:pt x="75" y="507"/>
                  <a:pt x="75" y="511"/>
                </a:cubicBezTo>
                <a:cubicBezTo>
                  <a:pt x="75" y="515"/>
                  <a:pt x="78" y="518"/>
                  <a:pt x="82" y="518"/>
                </a:cubicBezTo>
                <a:cubicBezTo>
                  <a:pt x="108" y="518"/>
                  <a:pt x="134" y="513"/>
                  <a:pt x="156" y="503"/>
                </a:cubicBezTo>
                <a:cubicBezTo>
                  <a:pt x="179" y="513"/>
                  <a:pt x="204" y="518"/>
                  <a:pt x="231" y="518"/>
                </a:cubicBezTo>
                <a:cubicBezTo>
                  <a:pt x="257" y="518"/>
                  <a:pt x="282" y="513"/>
                  <a:pt x="305" y="503"/>
                </a:cubicBezTo>
                <a:cubicBezTo>
                  <a:pt x="327" y="513"/>
                  <a:pt x="353" y="518"/>
                  <a:pt x="379" y="518"/>
                </a:cubicBezTo>
                <a:cubicBezTo>
                  <a:pt x="405" y="518"/>
                  <a:pt x="431" y="513"/>
                  <a:pt x="453" y="503"/>
                </a:cubicBezTo>
                <a:cubicBezTo>
                  <a:pt x="476" y="513"/>
                  <a:pt x="502" y="518"/>
                  <a:pt x="528" y="518"/>
                </a:cubicBezTo>
                <a:cubicBezTo>
                  <a:pt x="554" y="518"/>
                  <a:pt x="579" y="513"/>
                  <a:pt x="602" y="503"/>
                </a:cubicBezTo>
                <a:cubicBezTo>
                  <a:pt x="625" y="513"/>
                  <a:pt x="650" y="518"/>
                  <a:pt x="676" y="518"/>
                </a:cubicBezTo>
                <a:cubicBezTo>
                  <a:pt x="680" y="518"/>
                  <a:pt x="683" y="515"/>
                  <a:pt x="683" y="511"/>
                </a:cubicBezTo>
                <a:cubicBezTo>
                  <a:pt x="683" y="507"/>
                  <a:pt x="680" y="504"/>
                  <a:pt x="676" y="504"/>
                </a:cubicBezTo>
                <a:close/>
                <a:moveTo>
                  <a:pt x="756" y="424"/>
                </a:moveTo>
                <a:cubicBezTo>
                  <a:pt x="753" y="422"/>
                  <a:pt x="748" y="422"/>
                  <a:pt x="746" y="424"/>
                </a:cubicBezTo>
                <a:cubicBezTo>
                  <a:pt x="730" y="440"/>
                  <a:pt x="704" y="449"/>
                  <a:pt x="676" y="449"/>
                </a:cubicBezTo>
                <a:cubicBezTo>
                  <a:pt x="649" y="449"/>
                  <a:pt x="623" y="440"/>
                  <a:pt x="607" y="424"/>
                </a:cubicBezTo>
                <a:cubicBezTo>
                  <a:pt x="605" y="422"/>
                  <a:pt x="602" y="422"/>
                  <a:pt x="600" y="423"/>
                </a:cubicBezTo>
                <a:cubicBezTo>
                  <a:pt x="622" y="402"/>
                  <a:pt x="644" y="377"/>
                  <a:pt x="658" y="347"/>
                </a:cubicBezTo>
                <a:cubicBezTo>
                  <a:pt x="700" y="262"/>
                  <a:pt x="717" y="199"/>
                  <a:pt x="704" y="177"/>
                </a:cubicBezTo>
                <a:cubicBezTo>
                  <a:pt x="700" y="171"/>
                  <a:pt x="695" y="168"/>
                  <a:pt x="688" y="168"/>
                </a:cubicBezTo>
                <a:cubicBezTo>
                  <a:pt x="483" y="168"/>
                  <a:pt x="483" y="168"/>
                  <a:pt x="483" y="168"/>
                </a:cubicBezTo>
                <a:cubicBezTo>
                  <a:pt x="459" y="168"/>
                  <a:pt x="450" y="192"/>
                  <a:pt x="442" y="213"/>
                </a:cubicBezTo>
                <a:cubicBezTo>
                  <a:pt x="436" y="227"/>
                  <a:pt x="430" y="242"/>
                  <a:pt x="422" y="24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8" y="172"/>
                  <a:pt x="228" y="172"/>
                  <a:pt x="228" y="172"/>
                </a:cubicBezTo>
                <a:cubicBezTo>
                  <a:pt x="252" y="172"/>
                  <a:pt x="252" y="172"/>
                  <a:pt x="252" y="172"/>
                </a:cubicBezTo>
                <a:cubicBezTo>
                  <a:pt x="256" y="172"/>
                  <a:pt x="258" y="170"/>
                  <a:pt x="259" y="167"/>
                </a:cubicBezTo>
                <a:cubicBezTo>
                  <a:pt x="281" y="74"/>
                  <a:pt x="281" y="74"/>
                  <a:pt x="281" y="74"/>
                </a:cubicBezTo>
                <a:cubicBezTo>
                  <a:pt x="281" y="71"/>
                  <a:pt x="281" y="69"/>
                  <a:pt x="279" y="68"/>
                </a:cubicBezTo>
                <a:cubicBezTo>
                  <a:pt x="278" y="66"/>
                  <a:pt x="276" y="65"/>
                  <a:pt x="274" y="65"/>
                </a:cubicBezTo>
                <a:cubicBezTo>
                  <a:pt x="226" y="65"/>
                  <a:pt x="226" y="65"/>
                  <a:pt x="226" y="65"/>
                </a:cubicBezTo>
                <a:cubicBezTo>
                  <a:pt x="226" y="7"/>
                  <a:pt x="226" y="7"/>
                  <a:pt x="226" y="7"/>
                </a:cubicBezTo>
                <a:cubicBezTo>
                  <a:pt x="226" y="3"/>
                  <a:pt x="223" y="0"/>
                  <a:pt x="219" y="0"/>
                </a:cubicBezTo>
                <a:cubicBezTo>
                  <a:pt x="216" y="0"/>
                  <a:pt x="212" y="3"/>
                  <a:pt x="212" y="7"/>
                </a:cubicBezTo>
                <a:cubicBezTo>
                  <a:pt x="212" y="65"/>
                  <a:pt x="212" y="65"/>
                  <a:pt x="212" y="65"/>
                </a:cubicBezTo>
                <a:cubicBezTo>
                  <a:pt x="72" y="65"/>
                  <a:pt x="72" y="65"/>
                  <a:pt x="72" y="65"/>
                </a:cubicBezTo>
                <a:cubicBezTo>
                  <a:pt x="68" y="65"/>
                  <a:pt x="65" y="68"/>
                  <a:pt x="65" y="72"/>
                </a:cubicBezTo>
                <a:cubicBezTo>
                  <a:pt x="65" y="169"/>
                  <a:pt x="65" y="169"/>
                  <a:pt x="65" y="169"/>
                </a:cubicBezTo>
                <a:cubicBezTo>
                  <a:pt x="65" y="172"/>
                  <a:pt x="68" y="176"/>
                  <a:pt x="72" y="176"/>
                </a:cubicBezTo>
                <a:cubicBezTo>
                  <a:pt x="86" y="176"/>
                  <a:pt x="86" y="176"/>
                  <a:pt x="86" y="176"/>
                </a:cubicBezTo>
                <a:cubicBezTo>
                  <a:pt x="86" y="242"/>
                  <a:pt x="86" y="242"/>
                  <a:pt x="86" y="242"/>
                </a:cubicBezTo>
                <a:cubicBezTo>
                  <a:pt x="52" y="242"/>
                  <a:pt x="52" y="242"/>
                  <a:pt x="52" y="242"/>
                </a:cubicBezTo>
                <a:cubicBezTo>
                  <a:pt x="40" y="242"/>
                  <a:pt x="30" y="246"/>
                  <a:pt x="24" y="255"/>
                </a:cubicBezTo>
                <a:cubicBezTo>
                  <a:pt x="9" y="275"/>
                  <a:pt x="12" y="309"/>
                  <a:pt x="17" y="328"/>
                </a:cubicBezTo>
                <a:cubicBezTo>
                  <a:pt x="23" y="348"/>
                  <a:pt x="48" y="409"/>
                  <a:pt x="96" y="448"/>
                </a:cubicBezTo>
                <a:cubicBezTo>
                  <a:pt x="91" y="449"/>
                  <a:pt x="87" y="449"/>
                  <a:pt x="82" y="449"/>
                </a:cubicBezTo>
                <a:cubicBezTo>
                  <a:pt x="54" y="449"/>
                  <a:pt x="29" y="440"/>
                  <a:pt x="13" y="424"/>
                </a:cubicBezTo>
                <a:cubicBezTo>
                  <a:pt x="10" y="422"/>
                  <a:pt x="6" y="422"/>
                  <a:pt x="3" y="424"/>
                </a:cubicBezTo>
                <a:cubicBezTo>
                  <a:pt x="0" y="427"/>
                  <a:pt x="0" y="431"/>
                  <a:pt x="3" y="434"/>
                </a:cubicBezTo>
                <a:cubicBezTo>
                  <a:pt x="21" y="452"/>
                  <a:pt x="51" y="463"/>
                  <a:pt x="82" y="463"/>
                </a:cubicBezTo>
                <a:cubicBezTo>
                  <a:pt x="93" y="463"/>
                  <a:pt x="104" y="462"/>
                  <a:pt x="114" y="459"/>
                </a:cubicBezTo>
                <a:cubicBezTo>
                  <a:pt x="114" y="459"/>
                  <a:pt x="115" y="459"/>
                  <a:pt x="116" y="459"/>
                </a:cubicBezTo>
                <a:cubicBezTo>
                  <a:pt x="131" y="455"/>
                  <a:pt x="145" y="448"/>
                  <a:pt x="156" y="439"/>
                </a:cubicBezTo>
                <a:cubicBezTo>
                  <a:pt x="175" y="454"/>
                  <a:pt x="202" y="463"/>
                  <a:pt x="231" y="463"/>
                </a:cubicBezTo>
                <a:cubicBezTo>
                  <a:pt x="259" y="463"/>
                  <a:pt x="286" y="454"/>
                  <a:pt x="305" y="439"/>
                </a:cubicBezTo>
                <a:cubicBezTo>
                  <a:pt x="323" y="454"/>
                  <a:pt x="351" y="463"/>
                  <a:pt x="379" y="463"/>
                </a:cubicBezTo>
                <a:cubicBezTo>
                  <a:pt x="408" y="463"/>
                  <a:pt x="435" y="454"/>
                  <a:pt x="453" y="439"/>
                </a:cubicBezTo>
                <a:cubicBezTo>
                  <a:pt x="472" y="454"/>
                  <a:pt x="499" y="463"/>
                  <a:pt x="528" y="463"/>
                </a:cubicBezTo>
                <a:cubicBezTo>
                  <a:pt x="556" y="463"/>
                  <a:pt x="583" y="454"/>
                  <a:pt x="602" y="439"/>
                </a:cubicBezTo>
                <a:cubicBezTo>
                  <a:pt x="620" y="454"/>
                  <a:pt x="648" y="463"/>
                  <a:pt x="676" y="463"/>
                </a:cubicBezTo>
                <a:cubicBezTo>
                  <a:pt x="707" y="463"/>
                  <a:pt x="737" y="452"/>
                  <a:pt x="755" y="434"/>
                </a:cubicBezTo>
                <a:cubicBezTo>
                  <a:pt x="758" y="431"/>
                  <a:pt x="758" y="427"/>
                  <a:pt x="756" y="424"/>
                </a:cubicBezTo>
                <a:close/>
                <a:moveTo>
                  <a:pt x="79" y="162"/>
                </a:moveTo>
                <a:cubicBezTo>
                  <a:pt x="79" y="79"/>
                  <a:pt x="79" y="79"/>
                  <a:pt x="79" y="79"/>
                </a:cubicBezTo>
                <a:cubicBezTo>
                  <a:pt x="265" y="79"/>
                  <a:pt x="265" y="79"/>
                  <a:pt x="265" y="79"/>
                </a:cubicBezTo>
                <a:cubicBezTo>
                  <a:pt x="247" y="158"/>
                  <a:pt x="247" y="158"/>
                  <a:pt x="247" y="158"/>
                </a:cubicBezTo>
                <a:cubicBezTo>
                  <a:pt x="221" y="158"/>
                  <a:pt x="221" y="158"/>
                  <a:pt x="221" y="158"/>
                </a:cubicBezTo>
                <a:cubicBezTo>
                  <a:pt x="217" y="158"/>
                  <a:pt x="214" y="162"/>
                  <a:pt x="214" y="165"/>
                </a:cubicBezTo>
                <a:cubicBezTo>
                  <a:pt x="214" y="242"/>
                  <a:pt x="214" y="242"/>
                  <a:pt x="214" y="242"/>
                </a:cubicBezTo>
                <a:cubicBezTo>
                  <a:pt x="100" y="242"/>
                  <a:pt x="100" y="242"/>
                  <a:pt x="100" y="242"/>
                </a:cubicBezTo>
                <a:cubicBezTo>
                  <a:pt x="100" y="169"/>
                  <a:pt x="100" y="169"/>
                  <a:pt x="100" y="169"/>
                </a:cubicBezTo>
                <a:cubicBezTo>
                  <a:pt x="100" y="165"/>
                  <a:pt x="97" y="162"/>
                  <a:pt x="93" y="162"/>
                </a:cubicBezTo>
                <a:lnTo>
                  <a:pt x="79" y="162"/>
                </a:lnTo>
                <a:close/>
                <a:moveTo>
                  <a:pt x="545" y="448"/>
                </a:moveTo>
                <a:cubicBezTo>
                  <a:pt x="539" y="449"/>
                  <a:pt x="534" y="449"/>
                  <a:pt x="528" y="449"/>
                </a:cubicBezTo>
                <a:cubicBezTo>
                  <a:pt x="500" y="449"/>
                  <a:pt x="474" y="440"/>
                  <a:pt x="458" y="424"/>
                </a:cubicBezTo>
                <a:cubicBezTo>
                  <a:pt x="456" y="422"/>
                  <a:pt x="451" y="422"/>
                  <a:pt x="449" y="424"/>
                </a:cubicBezTo>
                <a:cubicBezTo>
                  <a:pt x="433" y="440"/>
                  <a:pt x="407" y="449"/>
                  <a:pt x="379" y="449"/>
                </a:cubicBezTo>
                <a:cubicBezTo>
                  <a:pt x="352" y="449"/>
                  <a:pt x="326" y="440"/>
                  <a:pt x="310" y="424"/>
                </a:cubicBezTo>
                <a:cubicBezTo>
                  <a:pt x="307" y="422"/>
                  <a:pt x="303" y="422"/>
                  <a:pt x="300" y="424"/>
                </a:cubicBezTo>
                <a:cubicBezTo>
                  <a:pt x="284" y="440"/>
                  <a:pt x="258" y="449"/>
                  <a:pt x="231" y="449"/>
                </a:cubicBezTo>
                <a:cubicBezTo>
                  <a:pt x="203" y="449"/>
                  <a:pt x="177" y="440"/>
                  <a:pt x="161" y="424"/>
                </a:cubicBezTo>
                <a:cubicBezTo>
                  <a:pt x="159" y="422"/>
                  <a:pt x="154" y="422"/>
                  <a:pt x="151" y="424"/>
                </a:cubicBezTo>
                <a:cubicBezTo>
                  <a:pt x="142" y="434"/>
                  <a:pt x="129" y="441"/>
                  <a:pt x="114" y="445"/>
                </a:cubicBezTo>
                <a:cubicBezTo>
                  <a:pt x="64" y="409"/>
                  <a:pt x="36" y="344"/>
                  <a:pt x="30" y="324"/>
                </a:cubicBezTo>
                <a:cubicBezTo>
                  <a:pt x="26" y="308"/>
                  <a:pt x="24" y="278"/>
                  <a:pt x="35" y="264"/>
                </a:cubicBezTo>
                <a:cubicBezTo>
                  <a:pt x="39" y="258"/>
                  <a:pt x="45" y="256"/>
                  <a:pt x="52" y="256"/>
                </a:cubicBezTo>
                <a:cubicBezTo>
                  <a:pt x="422" y="256"/>
                  <a:pt x="422" y="256"/>
                  <a:pt x="422" y="256"/>
                </a:cubicBezTo>
                <a:cubicBezTo>
                  <a:pt x="440" y="256"/>
                  <a:pt x="448" y="236"/>
                  <a:pt x="455" y="218"/>
                </a:cubicBezTo>
                <a:cubicBezTo>
                  <a:pt x="463" y="197"/>
                  <a:pt x="470" y="182"/>
                  <a:pt x="483" y="182"/>
                </a:cubicBezTo>
                <a:cubicBezTo>
                  <a:pt x="688" y="182"/>
                  <a:pt x="688" y="182"/>
                  <a:pt x="688" y="182"/>
                </a:cubicBezTo>
                <a:cubicBezTo>
                  <a:pt x="690" y="182"/>
                  <a:pt x="691" y="182"/>
                  <a:pt x="692" y="184"/>
                </a:cubicBezTo>
                <a:cubicBezTo>
                  <a:pt x="700" y="198"/>
                  <a:pt x="690" y="253"/>
                  <a:pt x="646" y="341"/>
                </a:cubicBezTo>
                <a:cubicBezTo>
                  <a:pt x="622" y="388"/>
                  <a:pt x="578" y="425"/>
                  <a:pt x="545" y="448"/>
                </a:cubicBezTo>
                <a:close/>
              </a:path>
            </a:pathLst>
          </a:custGeom>
          <a:solidFill>
            <a:srgbClr val="434142"/>
          </a:solidFill>
          <a:ln>
            <a:solidFill>
              <a:srgbClr val="43414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3978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6152" y="123478"/>
            <a:ext cx="8856936" cy="769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00"/>
              </a:lnSpc>
            </a:pPr>
            <a:r>
              <a:rPr lang="en-US" sz="2200" b="1" dirty="0" smtClean="0">
                <a:latin typeface="HelveticaNeueCyr" pitchFamily="50" charset="-52"/>
                <a:ea typeface="+mj-ea"/>
                <a:cs typeface="+mj-cs"/>
              </a:rPr>
              <a:t>BUILT</a:t>
            </a:r>
            <a:r>
              <a:rPr lang="en-US" sz="2406" dirty="0" smtClean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2200" b="1" dirty="0" smtClean="0">
                <a:latin typeface="HelveticaNeueCyr" pitchFamily="50" charset="-52"/>
                <a:ea typeface="+mj-ea"/>
                <a:cs typeface="+mj-cs"/>
              </a:rPr>
              <a:t>ON TRADITION, POWERED BY INNOVATION</a:t>
            </a:r>
            <a:endParaRPr lang="en-US" sz="2200" b="1" dirty="0">
              <a:latin typeface="HelveticaNeueCyr" pitchFamily="50" charset="-52"/>
              <a:ea typeface="+mj-ea"/>
              <a:cs typeface="+mj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144031" y="699543"/>
            <a:ext cx="2365028" cy="1814190"/>
          </a:xfrm>
          <a:prstGeom prst="roundRect">
            <a:avLst>
              <a:gd name="adj" fmla="val 928"/>
            </a:avLst>
          </a:prstGeom>
          <a:solidFill>
            <a:srgbClr val="FFF0C1"/>
          </a:solidFill>
          <a:ln/>
        </p:spPr>
      </p:sp>
      <p:sp>
        <p:nvSpPr>
          <p:cNvPr id="5" name="Shape 2"/>
          <p:cNvSpPr/>
          <p:nvPr/>
        </p:nvSpPr>
        <p:spPr>
          <a:xfrm>
            <a:off x="4267112" y="822623"/>
            <a:ext cx="369317" cy="369317"/>
          </a:xfrm>
          <a:prstGeom prst="roundRect">
            <a:avLst>
              <a:gd name="adj" fmla="val 15472969"/>
            </a:avLst>
          </a:prstGeom>
          <a:solidFill>
            <a:srgbClr val="1D1D1B"/>
          </a:solidFill>
          <a:ln/>
        </p:spPr>
      </p:sp>
      <p:sp>
        <p:nvSpPr>
          <p:cNvPr id="7" name="Text 3"/>
          <p:cNvSpPr/>
          <p:nvPr/>
        </p:nvSpPr>
        <p:spPr>
          <a:xfrm>
            <a:off x="4267112" y="1315021"/>
            <a:ext cx="1673051" cy="1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200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Deep Mining Heritage</a:t>
            </a:r>
            <a:endParaRPr lang="en-US" sz="1200" dirty="0">
              <a:latin typeface="Helvetica Neue"/>
            </a:endParaRPr>
          </a:p>
        </p:txBody>
      </p:sp>
      <p:sp>
        <p:nvSpPr>
          <p:cNvPr id="8" name="Text 4"/>
          <p:cNvSpPr/>
          <p:nvPr/>
        </p:nvSpPr>
        <p:spPr>
          <a:xfrm>
            <a:off x="4267112" y="1581199"/>
            <a:ext cx="2118866" cy="985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531"/>
              </a:lnSpc>
            </a:pP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Decades of expertise in the most demanding underground environments, serving the mining industry with unwavering commitment</a:t>
            </a:r>
            <a:endParaRPr lang="en-US" sz="1000" dirty="0">
              <a:latin typeface="Helvetica Neue"/>
            </a:endParaRPr>
          </a:p>
        </p:txBody>
      </p:sp>
      <p:sp>
        <p:nvSpPr>
          <p:cNvPr id="9" name="Shape 5"/>
          <p:cNvSpPr/>
          <p:nvPr/>
        </p:nvSpPr>
        <p:spPr>
          <a:xfrm>
            <a:off x="6632139" y="699543"/>
            <a:ext cx="2365028" cy="1814190"/>
          </a:xfrm>
          <a:prstGeom prst="roundRect">
            <a:avLst>
              <a:gd name="adj" fmla="val 928"/>
            </a:avLst>
          </a:prstGeom>
          <a:solidFill>
            <a:srgbClr val="FFF0C1"/>
          </a:solidFill>
          <a:ln/>
        </p:spPr>
      </p:sp>
      <p:sp>
        <p:nvSpPr>
          <p:cNvPr id="10" name="Shape 6"/>
          <p:cNvSpPr/>
          <p:nvPr/>
        </p:nvSpPr>
        <p:spPr>
          <a:xfrm>
            <a:off x="6755221" y="822623"/>
            <a:ext cx="369317" cy="369317"/>
          </a:xfrm>
          <a:prstGeom prst="roundRect">
            <a:avLst>
              <a:gd name="adj" fmla="val 15472969"/>
            </a:avLst>
          </a:prstGeom>
          <a:solidFill>
            <a:srgbClr val="1D1D1B"/>
          </a:solidFill>
          <a:ln/>
        </p:spPr>
      </p:sp>
      <p:sp>
        <p:nvSpPr>
          <p:cNvPr id="12" name="Text 7"/>
          <p:cNvSpPr/>
          <p:nvPr/>
        </p:nvSpPr>
        <p:spPr>
          <a:xfrm>
            <a:off x="6755220" y="1315021"/>
            <a:ext cx="1846883" cy="1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200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State-of-the-Art</a:t>
            </a:r>
            <a:r>
              <a:rPr lang="en-US" sz="1188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1200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Facility</a:t>
            </a:r>
          </a:p>
        </p:txBody>
      </p:sp>
      <p:sp>
        <p:nvSpPr>
          <p:cNvPr id="13" name="Text 8"/>
          <p:cNvSpPr/>
          <p:nvPr/>
        </p:nvSpPr>
        <p:spPr>
          <a:xfrm>
            <a:off x="6755220" y="1581199"/>
            <a:ext cx="2118866" cy="788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531"/>
              </a:lnSpc>
            </a:pP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Cutting-edge automated manufacturing plant combining precision engineering with advanced production technology</a:t>
            </a:r>
          </a:p>
        </p:txBody>
      </p:sp>
      <p:sp>
        <p:nvSpPr>
          <p:cNvPr id="14" name="Shape 9"/>
          <p:cNvSpPr/>
          <p:nvPr/>
        </p:nvSpPr>
        <p:spPr>
          <a:xfrm>
            <a:off x="4139952" y="2587550"/>
            <a:ext cx="4853136" cy="1239093"/>
          </a:xfrm>
          <a:prstGeom prst="roundRect">
            <a:avLst>
              <a:gd name="adj" fmla="val 1320"/>
            </a:avLst>
          </a:prstGeom>
          <a:solidFill>
            <a:srgbClr val="FFF0C1"/>
          </a:solidFill>
          <a:ln/>
        </p:spPr>
      </p:sp>
      <p:sp>
        <p:nvSpPr>
          <p:cNvPr id="15" name="Shape 10"/>
          <p:cNvSpPr/>
          <p:nvPr/>
        </p:nvSpPr>
        <p:spPr>
          <a:xfrm>
            <a:off x="4267112" y="2661802"/>
            <a:ext cx="369317" cy="369317"/>
          </a:xfrm>
          <a:prstGeom prst="roundRect">
            <a:avLst>
              <a:gd name="adj" fmla="val 15472969"/>
            </a:avLst>
          </a:prstGeom>
          <a:solidFill>
            <a:srgbClr val="1D1D1B"/>
          </a:solidFill>
          <a:ln/>
        </p:spPr>
      </p:sp>
      <p:sp>
        <p:nvSpPr>
          <p:cNvPr id="17" name="Text 11"/>
          <p:cNvSpPr/>
          <p:nvPr/>
        </p:nvSpPr>
        <p:spPr>
          <a:xfrm>
            <a:off x="4267112" y="3154200"/>
            <a:ext cx="1539032" cy="1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200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EmSCAPE</a:t>
            </a:r>
            <a:r>
              <a:rPr lang="en-US" sz="1188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1200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EEBD</a:t>
            </a:r>
          </a:p>
        </p:txBody>
      </p:sp>
      <p:sp>
        <p:nvSpPr>
          <p:cNvPr id="18" name="Text 12"/>
          <p:cNvSpPr/>
          <p:nvPr/>
        </p:nvSpPr>
        <p:spPr>
          <a:xfrm>
            <a:off x="4267112" y="3420379"/>
            <a:ext cx="4606974" cy="394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531"/>
              </a:lnSpc>
            </a:pP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Revolutionary respiratory protection engineered from years of real-world experience in the harshest working conditions</a:t>
            </a:r>
          </a:p>
        </p:txBody>
      </p:sp>
      <p:sp>
        <p:nvSpPr>
          <p:cNvPr id="20" name="Freeform 33"/>
          <p:cNvSpPr>
            <a:spLocks noEditPoints="1"/>
          </p:cNvSpPr>
          <p:nvPr/>
        </p:nvSpPr>
        <p:spPr bwMode="auto">
          <a:xfrm>
            <a:off x="6809319" y="851084"/>
            <a:ext cx="261119" cy="271503"/>
          </a:xfrm>
          <a:custGeom>
            <a:avLst/>
            <a:gdLst>
              <a:gd name="T0" fmla="*/ 319 w 577"/>
              <a:gd name="T1" fmla="*/ 583 h 693"/>
              <a:gd name="T2" fmla="*/ 242 w 577"/>
              <a:gd name="T3" fmla="*/ 444 h 693"/>
              <a:gd name="T4" fmla="*/ 242 w 577"/>
              <a:gd name="T5" fmla="*/ 590 h 693"/>
              <a:gd name="T6" fmla="*/ 305 w 577"/>
              <a:gd name="T7" fmla="*/ 576 h 693"/>
              <a:gd name="T8" fmla="*/ 361 w 577"/>
              <a:gd name="T9" fmla="*/ 590 h 693"/>
              <a:gd name="T10" fmla="*/ 439 w 577"/>
              <a:gd name="T11" fmla="*/ 451 h 693"/>
              <a:gd name="T12" fmla="*/ 354 w 577"/>
              <a:gd name="T13" fmla="*/ 451 h 693"/>
              <a:gd name="T14" fmla="*/ 368 w 577"/>
              <a:gd name="T15" fmla="*/ 458 h 693"/>
              <a:gd name="T16" fmla="*/ 368 w 577"/>
              <a:gd name="T17" fmla="*/ 576 h 693"/>
              <a:gd name="T18" fmla="*/ 193 w 577"/>
              <a:gd name="T19" fmla="*/ 590 h 693"/>
              <a:gd name="T20" fmla="*/ 193 w 577"/>
              <a:gd name="T21" fmla="*/ 444 h 693"/>
              <a:gd name="T22" fmla="*/ 117 w 577"/>
              <a:gd name="T23" fmla="*/ 583 h 693"/>
              <a:gd name="T24" fmla="*/ 186 w 577"/>
              <a:gd name="T25" fmla="*/ 458 h 693"/>
              <a:gd name="T26" fmla="*/ 131 w 577"/>
              <a:gd name="T27" fmla="*/ 458 h 693"/>
              <a:gd name="T28" fmla="*/ 423 w 577"/>
              <a:gd name="T29" fmla="*/ 24 h 693"/>
              <a:gd name="T30" fmla="*/ 133 w 577"/>
              <a:gd name="T31" fmla="*/ 127 h 693"/>
              <a:gd name="T32" fmla="*/ 113 w 577"/>
              <a:gd name="T33" fmla="*/ 168 h 693"/>
              <a:gd name="T34" fmla="*/ 20 w 577"/>
              <a:gd name="T35" fmla="*/ 287 h 693"/>
              <a:gd name="T36" fmla="*/ 0 w 577"/>
              <a:gd name="T37" fmla="*/ 676 h 693"/>
              <a:gd name="T38" fmla="*/ 489 w 577"/>
              <a:gd name="T39" fmla="*/ 676 h 693"/>
              <a:gd name="T40" fmla="*/ 131 w 577"/>
              <a:gd name="T41" fmla="*/ 388 h 693"/>
              <a:gd name="T42" fmla="*/ 143 w 577"/>
              <a:gd name="T43" fmla="*/ 280 h 693"/>
              <a:gd name="T44" fmla="*/ 274 w 577"/>
              <a:gd name="T45" fmla="*/ 234 h 693"/>
              <a:gd name="T46" fmla="*/ 456 w 577"/>
              <a:gd name="T47" fmla="*/ 234 h 693"/>
              <a:gd name="T48" fmla="*/ 524 w 577"/>
              <a:gd name="T49" fmla="*/ 95 h 693"/>
              <a:gd name="T50" fmla="*/ 117 w 577"/>
              <a:gd name="T51" fmla="*/ 395 h 693"/>
              <a:gd name="T52" fmla="*/ 475 w 577"/>
              <a:gd name="T53" fmla="*/ 405 h 693"/>
              <a:gd name="T54" fmla="*/ 17 w 577"/>
              <a:gd name="T55" fmla="*/ 679 h 693"/>
              <a:gd name="T56" fmla="*/ 17 w 577"/>
              <a:gd name="T57" fmla="*/ 301 h 693"/>
              <a:gd name="T58" fmla="*/ 114 w 577"/>
              <a:gd name="T59" fmla="*/ 301 h 693"/>
              <a:gd name="T60" fmla="*/ 456 w 577"/>
              <a:gd name="T61" fmla="*/ 220 h 693"/>
              <a:gd name="T62" fmla="*/ 397 w 577"/>
              <a:gd name="T63" fmla="*/ 197 h 693"/>
              <a:gd name="T64" fmla="*/ 275 w 577"/>
              <a:gd name="T65" fmla="*/ 217 h 693"/>
              <a:gd name="T66" fmla="*/ 221 w 577"/>
              <a:gd name="T67" fmla="*/ 270 h 693"/>
              <a:gd name="T68" fmla="*/ 138 w 577"/>
              <a:gd name="T69" fmla="*/ 263 h 693"/>
              <a:gd name="T70" fmla="*/ 34 w 577"/>
              <a:gd name="T71" fmla="*/ 287 h 693"/>
              <a:gd name="T72" fmla="*/ 79 w 577"/>
              <a:gd name="T73" fmla="*/ 216 h 693"/>
              <a:gd name="T74" fmla="*/ 135 w 577"/>
              <a:gd name="T75" fmla="*/ 182 h 693"/>
              <a:gd name="T76" fmla="*/ 147 w 577"/>
              <a:gd name="T77" fmla="*/ 127 h 693"/>
              <a:gd name="T78" fmla="*/ 360 w 577"/>
              <a:gd name="T79" fmla="*/ 67 h 693"/>
              <a:gd name="T80" fmla="*/ 497 w 577"/>
              <a:gd name="T81" fmla="*/ 107 h 693"/>
              <a:gd name="T82" fmla="*/ 524 w 577"/>
              <a:gd name="T83" fmla="*/ 109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77" h="693">
                <a:moveTo>
                  <a:pt x="242" y="590"/>
                </a:moveTo>
                <a:cubicBezTo>
                  <a:pt x="312" y="590"/>
                  <a:pt x="312" y="590"/>
                  <a:pt x="312" y="590"/>
                </a:cubicBezTo>
                <a:cubicBezTo>
                  <a:pt x="316" y="590"/>
                  <a:pt x="319" y="587"/>
                  <a:pt x="319" y="583"/>
                </a:cubicBezTo>
                <a:cubicBezTo>
                  <a:pt x="319" y="451"/>
                  <a:pt x="319" y="451"/>
                  <a:pt x="319" y="451"/>
                </a:cubicBezTo>
                <a:cubicBezTo>
                  <a:pt x="319" y="447"/>
                  <a:pt x="316" y="444"/>
                  <a:pt x="312" y="444"/>
                </a:cubicBezTo>
                <a:cubicBezTo>
                  <a:pt x="242" y="444"/>
                  <a:pt x="242" y="444"/>
                  <a:pt x="242" y="444"/>
                </a:cubicBezTo>
                <a:cubicBezTo>
                  <a:pt x="238" y="444"/>
                  <a:pt x="235" y="447"/>
                  <a:pt x="235" y="451"/>
                </a:cubicBezTo>
                <a:cubicBezTo>
                  <a:pt x="235" y="583"/>
                  <a:pt x="235" y="583"/>
                  <a:pt x="235" y="583"/>
                </a:cubicBezTo>
                <a:cubicBezTo>
                  <a:pt x="235" y="587"/>
                  <a:pt x="238" y="590"/>
                  <a:pt x="242" y="590"/>
                </a:cubicBezTo>
                <a:close/>
                <a:moveTo>
                  <a:pt x="249" y="458"/>
                </a:moveTo>
                <a:cubicBezTo>
                  <a:pt x="305" y="458"/>
                  <a:pt x="305" y="458"/>
                  <a:pt x="305" y="458"/>
                </a:cubicBezTo>
                <a:cubicBezTo>
                  <a:pt x="305" y="576"/>
                  <a:pt x="305" y="576"/>
                  <a:pt x="305" y="576"/>
                </a:cubicBezTo>
                <a:cubicBezTo>
                  <a:pt x="249" y="576"/>
                  <a:pt x="249" y="576"/>
                  <a:pt x="249" y="576"/>
                </a:cubicBezTo>
                <a:lnTo>
                  <a:pt x="249" y="458"/>
                </a:lnTo>
                <a:close/>
                <a:moveTo>
                  <a:pt x="361" y="590"/>
                </a:moveTo>
                <a:cubicBezTo>
                  <a:pt x="432" y="590"/>
                  <a:pt x="432" y="590"/>
                  <a:pt x="432" y="590"/>
                </a:cubicBezTo>
                <a:cubicBezTo>
                  <a:pt x="436" y="590"/>
                  <a:pt x="439" y="587"/>
                  <a:pt x="439" y="583"/>
                </a:cubicBezTo>
                <a:cubicBezTo>
                  <a:pt x="439" y="451"/>
                  <a:pt x="439" y="451"/>
                  <a:pt x="439" y="451"/>
                </a:cubicBezTo>
                <a:cubicBezTo>
                  <a:pt x="439" y="447"/>
                  <a:pt x="436" y="444"/>
                  <a:pt x="432" y="444"/>
                </a:cubicBezTo>
                <a:cubicBezTo>
                  <a:pt x="361" y="444"/>
                  <a:pt x="361" y="444"/>
                  <a:pt x="361" y="444"/>
                </a:cubicBezTo>
                <a:cubicBezTo>
                  <a:pt x="358" y="444"/>
                  <a:pt x="354" y="447"/>
                  <a:pt x="354" y="451"/>
                </a:cubicBezTo>
                <a:cubicBezTo>
                  <a:pt x="354" y="583"/>
                  <a:pt x="354" y="583"/>
                  <a:pt x="354" y="583"/>
                </a:cubicBezTo>
                <a:cubicBezTo>
                  <a:pt x="354" y="587"/>
                  <a:pt x="358" y="590"/>
                  <a:pt x="361" y="590"/>
                </a:cubicBezTo>
                <a:close/>
                <a:moveTo>
                  <a:pt x="368" y="458"/>
                </a:moveTo>
                <a:cubicBezTo>
                  <a:pt x="425" y="458"/>
                  <a:pt x="425" y="458"/>
                  <a:pt x="425" y="458"/>
                </a:cubicBezTo>
                <a:cubicBezTo>
                  <a:pt x="425" y="576"/>
                  <a:pt x="425" y="576"/>
                  <a:pt x="425" y="576"/>
                </a:cubicBezTo>
                <a:cubicBezTo>
                  <a:pt x="368" y="576"/>
                  <a:pt x="368" y="576"/>
                  <a:pt x="368" y="576"/>
                </a:cubicBezTo>
                <a:lnTo>
                  <a:pt x="368" y="458"/>
                </a:lnTo>
                <a:close/>
                <a:moveTo>
                  <a:pt x="124" y="590"/>
                </a:moveTo>
                <a:cubicBezTo>
                  <a:pt x="193" y="590"/>
                  <a:pt x="193" y="590"/>
                  <a:pt x="193" y="590"/>
                </a:cubicBezTo>
                <a:cubicBezTo>
                  <a:pt x="197" y="590"/>
                  <a:pt x="200" y="587"/>
                  <a:pt x="200" y="583"/>
                </a:cubicBezTo>
                <a:cubicBezTo>
                  <a:pt x="200" y="451"/>
                  <a:pt x="200" y="451"/>
                  <a:pt x="200" y="451"/>
                </a:cubicBezTo>
                <a:cubicBezTo>
                  <a:pt x="200" y="447"/>
                  <a:pt x="197" y="444"/>
                  <a:pt x="193" y="444"/>
                </a:cubicBezTo>
                <a:cubicBezTo>
                  <a:pt x="124" y="444"/>
                  <a:pt x="124" y="444"/>
                  <a:pt x="124" y="444"/>
                </a:cubicBezTo>
                <a:cubicBezTo>
                  <a:pt x="120" y="444"/>
                  <a:pt x="117" y="447"/>
                  <a:pt x="117" y="451"/>
                </a:cubicBezTo>
                <a:cubicBezTo>
                  <a:pt x="117" y="583"/>
                  <a:pt x="117" y="583"/>
                  <a:pt x="117" y="583"/>
                </a:cubicBezTo>
                <a:cubicBezTo>
                  <a:pt x="117" y="587"/>
                  <a:pt x="120" y="590"/>
                  <a:pt x="124" y="590"/>
                </a:cubicBezTo>
                <a:close/>
                <a:moveTo>
                  <a:pt x="131" y="458"/>
                </a:moveTo>
                <a:cubicBezTo>
                  <a:pt x="186" y="458"/>
                  <a:pt x="186" y="458"/>
                  <a:pt x="186" y="458"/>
                </a:cubicBezTo>
                <a:cubicBezTo>
                  <a:pt x="186" y="576"/>
                  <a:pt x="186" y="576"/>
                  <a:pt x="186" y="576"/>
                </a:cubicBezTo>
                <a:cubicBezTo>
                  <a:pt x="131" y="576"/>
                  <a:pt x="131" y="576"/>
                  <a:pt x="131" y="576"/>
                </a:cubicBezTo>
                <a:lnTo>
                  <a:pt x="131" y="458"/>
                </a:lnTo>
                <a:close/>
                <a:moveTo>
                  <a:pt x="524" y="95"/>
                </a:moveTo>
                <a:cubicBezTo>
                  <a:pt x="519" y="95"/>
                  <a:pt x="514" y="96"/>
                  <a:pt x="510" y="97"/>
                </a:cubicBezTo>
                <a:cubicBezTo>
                  <a:pt x="502" y="56"/>
                  <a:pt x="466" y="24"/>
                  <a:pt x="423" y="24"/>
                </a:cubicBezTo>
                <a:cubicBezTo>
                  <a:pt x="399" y="24"/>
                  <a:pt x="377" y="33"/>
                  <a:pt x="361" y="49"/>
                </a:cubicBezTo>
                <a:cubicBezTo>
                  <a:pt x="337" y="18"/>
                  <a:pt x="300" y="0"/>
                  <a:pt x="260" y="0"/>
                </a:cubicBezTo>
                <a:cubicBezTo>
                  <a:pt x="190" y="0"/>
                  <a:pt x="133" y="57"/>
                  <a:pt x="133" y="127"/>
                </a:cubicBezTo>
                <a:cubicBezTo>
                  <a:pt x="133" y="138"/>
                  <a:pt x="134" y="149"/>
                  <a:pt x="137" y="159"/>
                </a:cubicBezTo>
                <a:cubicBezTo>
                  <a:pt x="133" y="162"/>
                  <a:pt x="130" y="166"/>
                  <a:pt x="127" y="170"/>
                </a:cubicBezTo>
                <a:cubicBezTo>
                  <a:pt x="122" y="169"/>
                  <a:pt x="118" y="168"/>
                  <a:pt x="113" y="168"/>
                </a:cubicBezTo>
                <a:cubicBezTo>
                  <a:pt x="86" y="168"/>
                  <a:pt x="65" y="189"/>
                  <a:pt x="65" y="216"/>
                </a:cubicBezTo>
                <a:cubicBezTo>
                  <a:pt x="65" y="218"/>
                  <a:pt x="65" y="220"/>
                  <a:pt x="66" y="222"/>
                </a:cubicBezTo>
                <a:cubicBezTo>
                  <a:pt x="40" y="234"/>
                  <a:pt x="23" y="259"/>
                  <a:pt x="20" y="287"/>
                </a:cubicBezTo>
                <a:cubicBezTo>
                  <a:pt x="17" y="287"/>
                  <a:pt x="17" y="287"/>
                  <a:pt x="17" y="287"/>
                </a:cubicBezTo>
                <a:cubicBezTo>
                  <a:pt x="8" y="287"/>
                  <a:pt x="0" y="295"/>
                  <a:pt x="0" y="304"/>
                </a:cubicBezTo>
                <a:cubicBezTo>
                  <a:pt x="0" y="676"/>
                  <a:pt x="0" y="676"/>
                  <a:pt x="0" y="676"/>
                </a:cubicBezTo>
                <a:cubicBezTo>
                  <a:pt x="0" y="685"/>
                  <a:pt x="8" y="693"/>
                  <a:pt x="17" y="693"/>
                </a:cubicBezTo>
                <a:cubicBezTo>
                  <a:pt x="472" y="693"/>
                  <a:pt x="472" y="693"/>
                  <a:pt x="472" y="693"/>
                </a:cubicBezTo>
                <a:cubicBezTo>
                  <a:pt x="482" y="693"/>
                  <a:pt x="489" y="685"/>
                  <a:pt x="489" y="676"/>
                </a:cubicBezTo>
                <a:cubicBezTo>
                  <a:pt x="489" y="405"/>
                  <a:pt x="489" y="405"/>
                  <a:pt x="489" y="405"/>
                </a:cubicBezTo>
                <a:cubicBezTo>
                  <a:pt x="489" y="396"/>
                  <a:pt x="482" y="388"/>
                  <a:pt x="472" y="388"/>
                </a:cubicBezTo>
                <a:cubicBezTo>
                  <a:pt x="131" y="388"/>
                  <a:pt x="131" y="388"/>
                  <a:pt x="131" y="388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1" y="301"/>
                  <a:pt x="130" y="297"/>
                  <a:pt x="128" y="295"/>
                </a:cubicBezTo>
                <a:cubicBezTo>
                  <a:pt x="134" y="291"/>
                  <a:pt x="139" y="286"/>
                  <a:pt x="143" y="280"/>
                </a:cubicBezTo>
                <a:cubicBezTo>
                  <a:pt x="157" y="287"/>
                  <a:pt x="172" y="291"/>
                  <a:pt x="188" y="291"/>
                </a:cubicBezTo>
                <a:cubicBezTo>
                  <a:pt x="201" y="291"/>
                  <a:pt x="214" y="288"/>
                  <a:pt x="227" y="282"/>
                </a:cubicBezTo>
                <a:cubicBezTo>
                  <a:pt x="248" y="273"/>
                  <a:pt x="265" y="255"/>
                  <a:pt x="274" y="234"/>
                </a:cubicBezTo>
                <a:cubicBezTo>
                  <a:pt x="299" y="248"/>
                  <a:pt x="329" y="252"/>
                  <a:pt x="357" y="244"/>
                </a:cubicBezTo>
                <a:cubicBezTo>
                  <a:pt x="375" y="238"/>
                  <a:pt x="391" y="227"/>
                  <a:pt x="404" y="212"/>
                </a:cubicBezTo>
                <a:cubicBezTo>
                  <a:pt x="418" y="226"/>
                  <a:pt x="436" y="234"/>
                  <a:pt x="456" y="234"/>
                </a:cubicBezTo>
                <a:cubicBezTo>
                  <a:pt x="480" y="234"/>
                  <a:pt x="503" y="222"/>
                  <a:pt x="517" y="202"/>
                </a:cubicBezTo>
                <a:cubicBezTo>
                  <a:pt x="549" y="206"/>
                  <a:pt x="577" y="181"/>
                  <a:pt x="577" y="149"/>
                </a:cubicBezTo>
                <a:cubicBezTo>
                  <a:pt x="577" y="119"/>
                  <a:pt x="553" y="95"/>
                  <a:pt x="524" y="95"/>
                </a:cubicBezTo>
                <a:close/>
                <a:moveTo>
                  <a:pt x="114" y="301"/>
                </a:moveTo>
                <a:cubicBezTo>
                  <a:pt x="115" y="301"/>
                  <a:pt x="117" y="302"/>
                  <a:pt x="117" y="304"/>
                </a:cubicBezTo>
                <a:cubicBezTo>
                  <a:pt x="117" y="395"/>
                  <a:pt x="117" y="395"/>
                  <a:pt x="117" y="395"/>
                </a:cubicBezTo>
                <a:cubicBezTo>
                  <a:pt x="117" y="399"/>
                  <a:pt x="120" y="402"/>
                  <a:pt x="124" y="402"/>
                </a:cubicBezTo>
                <a:cubicBezTo>
                  <a:pt x="472" y="402"/>
                  <a:pt x="472" y="402"/>
                  <a:pt x="472" y="402"/>
                </a:cubicBezTo>
                <a:cubicBezTo>
                  <a:pt x="474" y="402"/>
                  <a:pt x="475" y="403"/>
                  <a:pt x="475" y="405"/>
                </a:cubicBezTo>
                <a:cubicBezTo>
                  <a:pt x="475" y="676"/>
                  <a:pt x="475" y="676"/>
                  <a:pt x="475" y="676"/>
                </a:cubicBezTo>
                <a:cubicBezTo>
                  <a:pt x="475" y="678"/>
                  <a:pt x="474" y="679"/>
                  <a:pt x="472" y="679"/>
                </a:cubicBezTo>
                <a:cubicBezTo>
                  <a:pt x="17" y="679"/>
                  <a:pt x="17" y="679"/>
                  <a:pt x="17" y="679"/>
                </a:cubicBezTo>
                <a:cubicBezTo>
                  <a:pt x="15" y="679"/>
                  <a:pt x="14" y="678"/>
                  <a:pt x="14" y="676"/>
                </a:cubicBezTo>
                <a:cubicBezTo>
                  <a:pt x="14" y="304"/>
                  <a:pt x="14" y="304"/>
                  <a:pt x="14" y="304"/>
                </a:cubicBezTo>
                <a:cubicBezTo>
                  <a:pt x="14" y="302"/>
                  <a:pt x="15" y="301"/>
                  <a:pt x="17" y="301"/>
                </a:cubicBezTo>
                <a:cubicBezTo>
                  <a:pt x="27" y="301"/>
                  <a:pt x="27" y="301"/>
                  <a:pt x="27" y="301"/>
                </a:cubicBezTo>
                <a:cubicBezTo>
                  <a:pt x="106" y="301"/>
                  <a:pt x="106" y="301"/>
                  <a:pt x="106" y="301"/>
                </a:cubicBezTo>
                <a:lnTo>
                  <a:pt x="114" y="301"/>
                </a:lnTo>
                <a:close/>
                <a:moveTo>
                  <a:pt x="515" y="188"/>
                </a:moveTo>
                <a:cubicBezTo>
                  <a:pt x="512" y="187"/>
                  <a:pt x="509" y="188"/>
                  <a:pt x="507" y="191"/>
                </a:cubicBezTo>
                <a:cubicBezTo>
                  <a:pt x="496" y="209"/>
                  <a:pt x="477" y="220"/>
                  <a:pt x="456" y="220"/>
                </a:cubicBezTo>
                <a:cubicBezTo>
                  <a:pt x="437" y="220"/>
                  <a:pt x="420" y="211"/>
                  <a:pt x="409" y="197"/>
                </a:cubicBezTo>
                <a:cubicBezTo>
                  <a:pt x="407" y="195"/>
                  <a:pt x="405" y="194"/>
                  <a:pt x="403" y="194"/>
                </a:cubicBezTo>
                <a:cubicBezTo>
                  <a:pt x="401" y="194"/>
                  <a:pt x="399" y="195"/>
                  <a:pt x="397" y="197"/>
                </a:cubicBezTo>
                <a:cubicBezTo>
                  <a:pt x="386" y="213"/>
                  <a:pt x="371" y="224"/>
                  <a:pt x="353" y="230"/>
                </a:cubicBezTo>
                <a:cubicBezTo>
                  <a:pt x="344" y="233"/>
                  <a:pt x="335" y="234"/>
                  <a:pt x="326" y="234"/>
                </a:cubicBezTo>
                <a:cubicBezTo>
                  <a:pt x="308" y="234"/>
                  <a:pt x="290" y="228"/>
                  <a:pt x="275" y="217"/>
                </a:cubicBezTo>
                <a:cubicBezTo>
                  <a:pt x="273" y="216"/>
                  <a:pt x="271" y="216"/>
                  <a:pt x="269" y="216"/>
                </a:cubicBezTo>
                <a:cubicBezTo>
                  <a:pt x="267" y="217"/>
                  <a:pt x="265" y="219"/>
                  <a:pt x="264" y="221"/>
                </a:cubicBezTo>
                <a:cubicBezTo>
                  <a:pt x="257" y="242"/>
                  <a:pt x="242" y="260"/>
                  <a:pt x="221" y="270"/>
                </a:cubicBezTo>
                <a:cubicBezTo>
                  <a:pt x="210" y="274"/>
                  <a:pt x="199" y="277"/>
                  <a:pt x="188" y="277"/>
                </a:cubicBezTo>
                <a:cubicBezTo>
                  <a:pt x="172" y="277"/>
                  <a:pt x="157" y="272"/>
                  <a:pt x="144" y="264"/>
                </a:cubicBezTo>
                <a:cubicBezTo>
                  <a:pt x="142" y="263"/>
                  <a:pt x="140" y="262"/>
                  <a:pt x="138" y="263"/>
                </a:cubicBezTo>
                <a:cubicBezTo>
                  <a:pt x="136" y="264"/>
                  <a:pt x="134" y="265"/>
                  <a:pt x="134" y="267"/>
                </a:cubicBezTo>
                <a:cubicBezTo>
                  <a:pt x="129" y="279"/>
                  <a:pt x="118" y="287"/>
                  <a:pt x="106" y="287"/>
                </a:cubicBezTo>
                <a:cubicBezTo>
                  <a:pt x="34" y="287"/>
                  <a:pt x="34" y="287"/>
                  <a:pt x="34" y="287"/>
                </a:cubicBezTo>
                <a:cubicBezTo>
                  <a:pt x="37" y="263"/>
                  <a:pt x="53" y="242"/>
                  <a:pt x="76" y="233"/>
                </a:cubicBezTo>
                <a:cubicBezTo>
                  <a:pt x="79" y="232"/>
                  <a:pt x="81" y="228"/>
                  <a:pt x="80" y="225"/>
                </a:cubicBezTo>
                <a:cubicBezTo>
                  <a:pt x="79" y="222"/>
                  <a:pt x="79" y="219"/>
                  <a:pt x="79" y="216"/>
                </a:cubicBezTo>
                <a:cubicBezTo>
                  <a:pt x="79" y="197"/>
                  <a:pt x="94" y="182"/>
                  <a:pt x="113" y="182"/>
                </a:cubicBezTo>
                <a:cubicBezTo>
                  <a:pt x="118" y="182"/>
                  <a:pt x="122" y="183"/>
                  <a:pt x="127" y="185"/>
                </a:cubicBezTo>
                <a:cubicBezTo>
                  <a:pt x="130" y="186"/>
                  <a:pt x="133" y="185"/>
                  <a:pt x="135" y="182"/>
                </a:cubicBezTo>
                <a:cubicBezTo>
                  <a:pt x="139" y="177"/>
                  <a:pt x="144" y="172"/>
                  <a:pt x="149" y="167"/>
                </a:cubicBezTo>
                <a:cubicBezTo>
                  <a:pt x="152" y="166"/>
                  <a:pt x="153" y="163"/>
                  <a:pt x="152" y="160"/>
                </a:cubicBezTo>
                <a:cubicBezTo>
                  <a:pt x="149" y="149"/>
                  <a:pt x="147" y="138"/>
                  <a:pt x="147" y="127"/>
                </a:cubicBezTo>
                <a:cubicBezTo>
                  <a:pt x="147" y="64"/>
                  <a:pt x="198" y="14"/>
                  <a:pt x="260" y="14"/>
                </a:cubicBezTo>
                <a:cubicBezTo>
                  <a:pt x="298" y="14"/>
                  <a:pt x="333" y="33"/>
                  <a:pt x="354" y="64"/>
                </a:cubicBezTo>
                <a:cubicBezTo>
                  <a:pt x="356" y="66"/>
                  <a:pt x="358" y="67"/>
                  <a:pt x="360" y="67"/>
                </a:cubicBezTo>
                <a:cubicBezTo>
                  <a:pt x="362" y="68"/>
                  <a:pt x="364" y="67"/>
                  <a:pt x="365" y="65"/>
                </a:cubicBezTo>
                <a:cubicBezTo>
                  <a:pt x="380" y="48"/>
                  <a:pt x="401" y="38"/>
                  <a:pt x="423" y="38"/>
                </a:cubicBezTo>
                <a:cubicBezTo>
                  <a:pt x="462" y="38"/>
                  <a:pt x="494" y="69"/>
                  <a:pt x="497" y="107"/>
                </a:cubicBezTo>
                <a:cubicBezTo>
                  <a:pt x="497" y="110"/>
                  <a:pt x="498" y="112"/>
                  <a:pt x="500" y="113"/>
                </a:cubicBezTo>
                <a:cubicBezTo>
                  <a:pt x="502" y="114"/>
                  <a:pt x="505" y="114"/>
                  <a:pt x="507" y="113"/>
                </a:cubicBezTo>
                <a:cubicBezTo>
                  <a:pt x="512" y="111"/>
                  <a:pt x="518" y="109"/>
                  <a:pt x="524" y="109"/>
                </a:cubicBezTo>
                <a:cubicBezTo>
                  <a:pt x="545" y="109"/>
                  <a:pt x="563" y="127"/>
                  <a:pt x="563" y="149"/>
                </a:cubicBezTo>
                <a:cubicBezTo>
                  <a:pt x="563" y="174"/>
                  <a:pt x="541" y="193"/>
                  <a:pt x="515" y="1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7"/>
          <p:cNvSpPr>
            <a:spLocks noEditPoints="1"/>
          </p:cNvSpPr>
          <p:nvPr/>
        </p:nvSpPr>
        <p:spPr bwMode="auto">
          <a:xfrm>
            <a:off x="4267112" y="2709895"/>
            <a:ext cx="404601" cy="267437"/>
          </a:xfrm>
          <a:custGeom>
            <a:avLst/>
            <a:gdLst>
              <a:gd name="T0" fmla="*/ 605 w 758"/>
              <a:gd name="T1" fmla="*/ 489 h 518"/>
              <a:gd name="T2" fmla="*/ 528 w 758"/>
              <a:gd name="T3" fmla="*/ 504 h 518"/>
              <a:gd name="T4" fmla="*/ 450 w 758"/>
              <a:gd name="T5" fmla="*/ 489 h 518"/>
              <a:gd name="T6" fmla="*/ 308 w 758"/>
              <a:gd name="T7" fmla="*/ 489 h 518"/>
              <a:gd name="T8" fmla="*/ 231 w 758"/>
              <a:gd name="T9" fmla="*/ 504 h 518"/>
              <a:gd name="T10" fmla="*/ 153 w 758"/>
              <a:gd name="T11" fmla="*/ 489 h 518"/>
              <a:gd name="T12" fmla="*/ 75 w 758"/>
              <a:gd name="T13" fmla="*/ 511 h 518"/>
              <a:gd name="T14" fmla="*/ 156 w 758"/>
              <a:gd name="T15" fmla="*/ 503 h 518"/>
              <a:gd name="T16" fmla="*/ 305 w 758"/>
              <a:gd name="T17" fmla="*/ 503 h 518"/>
              <a:gd name="T18" fmla="*/ 453 w 758"/>
              <a:gd name="T19" fmla="*/ 503 h 518"/>
              <a:gd name="T20" fmla="*/ 602 w 758"/>
              <a:gd name="T21" fmla="*/ 503 h 518"/>
              <a:gd name="T22" fmla="*/ 683 w 758"/>
              <a:gd name="T23" fmla="*/ 511 h 518"/>
              <a:gd name="T24" fmla="*/ 756 w 758"/>
              <a:gd name="T25" fmla="*/ 424 h 518"/>
              <a:gd name="T26" fmla="*/ 676 w 758"/>
              <a:gd name="T27" fmla="*/ 449 h 518"/>
              <a:gd name="T28" fmla="*/ 600 w 758"/>
              <a:gd name="T29" fmla="*/ 423 h 518"/>
              <a:gd name="T30" fmla="*/ 704 w 758"/>
              <a:gd name="T31" fmla="*/ 177 h 518"/>
              <a:gd name="T32" fmla="*/ 483 w 758"/>
              <a:gd name="T33" fmla="*/ 168 h 518"/>
              <a:gd name="T34" fmla="*/ 422 w 758"/>
              <a:gd name="T35" fmla="*/ 242 h 518"/>
              <a:gd name="T36" fmla="*/ 228 w 758"/>
              <a:gd name="T37" fmla="*/ 172 h 518"/>
              <a:gd name="T38" fmla="*/ 259 w 758"/>
              <a:gd name="T39" fmla="*/ 167 h 518"/>
              <a:gd name="T40" fmla="*/ 279 w 758"/>
              <a:gd name="T41" fmla="*/ 68 h 518"/>
              <a:gd name="T42" fmla="*/ 226 w 758"/>
              <a:gd name="T43" fmla="*/ 65 h 518"/>
              <a:gd name="T44" fmla="*/ 219 w 758"/>
              <a:gd name="T45" fmla="*/ 0 h 518"/>
              <a:gd name="T46" fmla="*/ 212 w 758"/>
              <a:gd name="T47" fmla="*/ 65 h 518"/>
              <a:gd name="T48" fmla="*/ 65 w 758"/>
              <a:gd name="T49" fmla="*/ 72 h 518"/>
              <a:gd name="T50" fmla="*/ 72 w 758"/>
              <a:gd name="T51" fmla="*/ 176 h 518"/>
              <a:gd name="T52" fmla="*/ 86 w 758"/>
              <a:gd name="T53" fmla="*/ 242 h 518"/>
              <a:gd name="T54" fmla="*/ 24 w 758"/>
              <a:gd name="T55" fmla="*/ 255 h 518"/>
              <a:gd name="T56" fmla="*/ 96 w 758"/>
              <a:gd name="T57" fmla="*/ 448 h 518"/>
              <a:gd name="T58" fmla="*/ 13 w 758"/>
              <a:gd name="T59" fmla="*/ 424 h 518"/>
              <a:gd name="T60" fmla="*/ 3 w 758"/>
              <a:gd name="T61" fmla="*/ 434 h 518"/>
              <a:gd name="T62" fmla="*/ 114 w 758"/>
              <a:gd name="T63" fmla="*/ 459 h 518"/>
              <a:gd name="T64" fmla="*/ 156 w 758"/>
              <a:gd name="T65" fmla="*/ 439 h 518"/>
              <a:gd name="T66" fmla="*/ 305 w 758"/>
              <a:gd name="T67" fmla="*/ 439 h 518"/>
              <a:gd name="T68" fmla="*/ 453 w 758"/>
              <a:gd name="T69" fmla="*/ 439 h 518"/>
              <a:gd name="T70" fmla="*/ 602 w 758"/>
              <a:gd name="T71" fmla="*/ 439 h 518"/>
              <a:gd name="T72" fmla="*/ 755 w 758"/>
              <a:gd name="T73" fmla="*/ 434 h 518"/>
              <a:gd name="T74" fmla="*/ 79 w 758"/>
              <a:gd name="T75" fmla="*/ 162 h 518"/>
              <a:gd name="T76" fmla="*/ 265 w 758"/>
              <a:gd name="T77" fmla="*/ 79 h 518"/>
              <a:gd name="T78" fmla="*/ 221 w 758"/>
              <a:gd name="T79" fmla="*/ 158 h 518"/>
              <a:gd name="T80" fmla="*/ 214 w 758"/>
              <a:gd name="T81" fmla="*/ 242 h 518"/>
              <a:gd name="T82" fmla="*/ 100 w 758"/>
              <a:gd name="T83" fmla="*/ 169 h 518"/>
              <a:gd name="T84" fmla="*/ 79 w 758"/>
              <a:gd name="T85" fmla="*/ 162 h 518"/>
              <a:gd name="T86" fmla="*/ 528 w 758"/>
              <a:gd name="T87" fmla="*/ 449 h 518"/>
              <a:gd name="T88" fmla="*/ 449 w 758"/>
              <a:gd name="T89" fmla="*/ 424 h 518"/>
              <a:gd name="T90" fmla="*/ 310 w 758"/>
              <a:gd name="T91" fmla="*/ 424 h 518"/>
              <a:gd name="T92" fmla="*/ 231 w 758"/>
              <a:gd name="T93" fmla="*/ 449 h 518"/>
              <a:gd name="T94" fmla="*/ 151 w 758"/>
              <a:gd name="T95" fmla="*/ 424 h 518"/>
              <a:gd name="T96" fmla="*/ 30 w 758"/>
              <a:gd name="T97" fmla="*/ 324 h 518"/>
              <a:gd name="T98" fmla="*/ 52 w 758"/>
              <a:gd name="T99" fmla="*/ 256 h 518"/>
              <a:gd name="T100" fmla="*/ 455 w 758"/>
              <a:gd name="T101" fmla="*/ 218 h 518"/>
              <a:gd name="T102" fmla="*/ 688 w 758"/>
              <a:gd name="T103" fmla="*/ 182 h 518"/>
              <a:gd name="T104" fmla="*/ 646 w 758"/>
              <a:gd name="T105" fmla="*/ 341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8" h="518">
                <a:moveTo>
                  <a:pt x="676" y="504"/>
                </a:moveTo>
                <a:cubicBezTo>
                  <a:pt x="651" y="504"/>
                  <a:pt x="626" y="499"/>
                  <a:pt x="605" y="489"/>
                </a:cubicBezTo>
                <a:cubicBezTo>
                  <a:pt x="603" y="488"/>
                  <a:pt x="601" y="488"/>
                  <a:pt x="599" y="489"/>
                </a:cubicBezTo>
                <a:cubicBezTo>
                  <a:pt x="578" y="499"/>
                  <a:pt x="553" y="504"/>
                  <a:pt x="528" y="504"/>
                </a:cubicBezTo>
                <a:cubicBezTo>
                  <a:pt x="502" y="504"/>
                  <a:pt x="478" y="499"/>
                  <a:pt x="456" y="489"/>
                </a:cubicBezTo>
                <a:cubicBezTo>
                  <a:pt x="455" y="488"/>
                  <a:pt x="452" y="488"/>
                  <a:pt x="450" y="489"/>
                </a:cubicBezTo>
                <a:cubicBezTo>
                  <a:pt x="429" y="499"/>
                  <a:pt x="404" y="504"/>
                  <a:pt x="379" y="504"/>
                </a:cubicBezTo>
                <a:cubicBezTo>
                  <a:pt x="354" y="504"/>
                  <a:pt x="329" y="499"/>
                  <a:pt x="308" y="489"/>
                </a:cubicBezTo>
                <a:cubicBezTo>
                  <a:pt x="306" y="488"/>
                  <a:pt x="304" y="488"/>
                  <a:pt x="302" y="489"/>
                </a:cubicBezTo>
                <a:cubicBezTo>
                  <a:pt x="281" y="499"/>
                  <a:pt x="256" y="504"/>
                  <a:pt x="231" y="504"/>
                </a:cubicBezTo>
                <a:cubicBezTo>
                  <a:pt x="205" y="504"/>
                  <a:pt x="181" y="499"/>
                  <a:pt x="159" y="489"/>
                </a:cubicBezTo>
                <a:cubicBezTo>
                  <a:pt x="157" y="488"/>
                  <a:pt x="155" y="488"/>
                  <a:pt x="153" y="489"/>
                </a:cubicBezTo>
                <a:cubicBezTo>
                  <a:pt x="132" y="499"/>
                  <a:pt x="107" y="504"/>
                  <a:pt x="82" y="504"/>
                </a:cubicBezTo>
                <a:cubicBezTo>
                  <a:pt x="78" y="504"/>
                  <a:pt x="75" y="507"/>
                  <a:pt x="75" y="511"/>
                </a:cubicBezTo>
                <a:cubicBezTo>
                  <a:pt x="75" y="515"/>
                  <a:pt x="78" y="518"/>
                  <a:pt x="82" y="518"/>
                </a:cubicBezTo>
                <a:cubicBezTo>
                  <a:pt x="108" y="518"/>
                  <a:pt x="134" y="513"/>
                  <a:pt x="156" y="503"/>
                </a:cubicBezTo>
                <a:cubicBezTo>
                  <a:pt x="179" y="513"/>
                  <a:pt x="204" y="518"/>
                  <a:pt x="231" y="518"/>
                </a:cubicBezTo>
                <a:cubicBezTo>
                  <a:pt x="257" y="518"/>
                  <a:pt x="282" y="513"/>
                  <a:pt x="305" y="503"/>
                </a:cubicBezTo>
                <a:cubicBezTo>
                  <a:pt x="327" y="513"/>
                  <a:pt x="353" y="518"/>
                  <a:pt x="379" y="518"/>
                </a:cubicBezTo>
                <a:cubicBezTo>
                  <a:pt x="405" y="518"/>
                  <a:pt x="431" y="513"/>
                  <a:pt x="453" y="503"/>
                </a:cubicBezTo>
                <a:cubicBezTo>
                  <a:pt x="476" y="513"/>
                  <a:pt x="502" y="518"/>
                  <a:pt x="528" y="518"/>
                </a:cubicBezTo>
                <a:cubicBezTo>
                  <a:pt x="554" y="518"/>
                  <a:pt x="579" y="513"/>
                  <a:pt x="602" y="503"/>
                </a:cubicBezTo>
                <a:cubicBezTo>
                  <a:pt x="625" y="513"/>
                  <a:pt x="650" y="518"/>
                  <a:pt x="676" y="518"/>
                </a:cubicBezTo>
                <a:cubicBezTo>
                  <a:pt x="680" y="518"/>
                  <a:pt x="683" y="515"/>
                  <a:pt x="683" y="511"/>
                </a:cubicBezTo>
                <a:cubicBezTo>
                  <a:pt x="683" y="507"/>
                  <a:pt x="680" y="504"/>
                  <a:pt x="676" y="504"/>
                </a:cubicBezTo>
                <a:close/>
                <a:moveTo>
                  <a:pt x="756" y="424"/>
                </a:moveTo>
                <a:cubicBezTo>
                  <a:pt x="753" y="422"/>
                  <a:pt x="748" y="422"/>
                  <a:pt x="746" y="424"/>
                </a:cubicBezTo>
                <a:cubicBezTo>
                  <a:pt x="730" y="440"/>
                  <a:pt x="704" y="449"/>
                  <a:pt x="676" y="449"/>
                </a:cubicBezTo>
                <a:cubicBezTo>
                  <a:pt x="649" y="449"/>
                  <a:pt x="623" y="440"/>
                  <a:pt x="607" y="424"/>
                </a:cubicBezTo>
                <a:cubicBezTo>
                  <a:pt x="605" y="422"/>
                  <a:pt x="602" y="422"/>
                  <a:pt x="600" y="423"/>
                </a:cubicBezTo>
                <a:cubicBezTo>
                  <a:pt x="622" y="402"/>
                  <a:pt x="644" y="377"/>
                  <a:pt x="658" y="347"/>
                </a:cubicBezTo>
                <a:cubicBezTo>
                  <a:pt x="700" y="262"/>
                  <a:pt x="717" y="199"/>
                  <a:pt x="704" y="177"/>
                </a:cubicBezTo>
                <a:cubicBezTo>
                  <a:pt x="700" y="171"/>
                  <a:pt x="695" y="168"/>
                  <a:pt x="688" y="168"/>
                </a:cubicBezTo>
                <a:cubicBezTo>
                  <a:pt x="483" y="168"/>
                  <a:pt x="483" y="168"/>
                  <a:pt x="483" y="168"/>
                </a:cubicBezTo>
                <a:cubicBezTo>
                  <a:pt x="459" y="168"/>
                  <a:pt x="450" y="192"/>
                  <a:pt x="442" y="213"/>
                </a:cubicBezTo>
                <a:cubicBezTo>
                  <a:pt x="436" y="227"/>
                  <a:pt x="430" y="242"/>
                  <a:pt x="422" y="24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8" y="172"/>
                  <a:pt x="228" y="172"/>
                  <a:pt x="228" y="172"/>
                </a:cubicBezTo>
                <a:cubicBezTo>
                  <a:pt x="252" y="172"/>
                  <a:pt x="252" y="172"/>
                  <a:pt x="252" y="172"/>
                </a:cubicBezTo>
                <a:cubicBezTo>
                  <a:pt x="256" y="172"/>
                  <a:pt x="258" y="170"/>
                  <a:pt x="259" y="167"/>
                </a:cubicBezTo>
                <a:cubicBezTo>
                  <a:pt x="281" y="74"/>
                  <a:pt x="281" y="74"/>
                  <a:pt x="281" y="74"/>
                </a:cubicBezTo>
                <a:cubicBezTo>
                  <a:pt x="281" y="71"/>
                  <a:pt x="281" y="69"/>
                  <a:pt x="279" y="68"/>
                </a:cubicBezTo>
                <a:cubicBezTo>
                  <a:pt x="278" y="66"/>
                  <a:pt x="276" y="65"/>
                  <a:pt x="274" y="65"/>
                </a:cubicBezTo>
                <a:cubicBezTo>
                  <a:pt x="226" y="65"/>
                  <a:pt x="226" y="65"/>
                  <a:pt x="226" y="65"/>
                </a:cubicBezTo>
                <a:cubicBezTo>
                  <a:pt x="226" y="7"/>
                  <a:pt x="226" y="7"/>
                  <a:pt x="226" y="7"/>
                </a:cubicBezTo>
                <a:cubicBezTo>
                  <a:pt x="226" y="3"/>
                  <a:pt x="223" y="0"/>
                  <a:pt x="219" y="0"/>
                </a:cubicBezTo>
                <a:cubicBezTo>
                  <a:pt x="216" y="0"/>
                  <a:pt x="212" y="3"/>
                  <a:pt x="212" y="7"/>
                </a:cubicBezTo>
                <a:cubicBezTo>
                  <a:pt x="212" y="65"/>
                  <a:pt x="212" y="65"/>
                  <a:pt x="212" y="65"/>
                </a:cubicBezTo>
                <a:cubicBezTo>
                  <a:pt x="72" y="65"/>
                  <a:pt x="72" y="65"/>
                  <a:pt x="72" y="65"/>
                </a:cubicBezTo>
                <a:cubicBezTo>
                  <a:pt x="68" y="65"/>
                  <a:pt x="65" y="68"/>
                  <a:pt x="65" y="72"/>
                </a:cubicBezTo>
                <a:cubicBezTo>
                  <a:pt x="65" y="169"/>
                  <a:pt x="65" y="169"/>
                  <a:pt x="65" y="169"/>
                </a:cubicBezTo>
                <a:cubicBezTo>
                  <a:pt x="65" y="172"/>
                  <a:pt x="68" y="176"/>
                  <a:pt x="72" y="176"/>
                </a:cubicBezTo>
                <a:cubicBezTo>
                  <a:pt x="86" y="176"/>
                  <a:pt x="86" y="176"/>
                  <a:pt x="86" y="176"/>
                </a:cubicBezTo>
                <a:cubicBezTo>
                  <a:pt x="86" y="242"/>
                  <a:pt x="86" y="242"/>
                  <a:pt x="86" y="242"/>
                </a:cubicBezTo>
                <a:cubicBezTo>
                  <a:pt x="52" y="242"/>
                  <a:pt x="52" y="242"/>
                  <a:pt x="52" y="242"/>
                </a:cubicBezTo>
                <a:cubicBezTo>
                  <a:pt x="40" y="242"/>
                  <a:pt x="30" y="246"/>
                  <a:pt x="24" y="255"/>
                </a:cubicBezTo>
                <a:cubicBezTo>
                  <a:pt x="9" y="275"/>
                  <a:pt x="12" y="309"/>
                  <a:pt x="17" y="328"/>
                </a:cubicBezTo>
                <a:cubicBezTo>
                  <a:pt x="23" y="348"/>
                  <a:pt x="48" y="409"/>
                  <a:pt x="96" y="448"/>
                </a:cubicBezTo>
                <a:cubicBezTo>
                  <a:pt x="91" y="449"/>
                  <a:pt x="87" y="449"/>
                  <a:pt x="82" y="449"/>
                </a:cubicBezTo>
                <a:cubicBezTo>
                  <a:pt x="54" y="449"/>
                  <a:pt x="29" y="440"/>
                  <a:pt x="13" y="424"/>
                </a:cubicBezTo>
                <a:cubicBezTo>
                  <a:pt x="10" y="422"/>
                  <a:pt x="6" y="422"/>
                  <a:pt x="3" y="424"/>
                </a:cubicBezTo>
                <a:cubicBezTo>
                  <a:pt x="0" y="427"/>
                  <a:pt x="0" y="431"/>
                  <a:pt x="3" y="434"/>
                </a:cubicBezTo>
                <a:cubicBezTo>
                  <a:pt x="21" y="452"/>
                  <a:pt x="51" y="463"/>
                  <a:pt x="82" y="463"/>
                </a:cubicBezTo>
                <a:cubicBezTo>
                  <a:pt x="93" y="463"/>
                  <a:pt x="104" y="462"/>
                  <a:pt x="114" y="459"/>
                </a:cubicBezTo>
                <a:cubicBezTo>
                  <a:pt x="114" y="459"/>
                  <a:pt x="115" y="459"/>
                  <a:pt x="116" y="459"/>
                </a:cubicBezTo>
                <a:cubicBezTo>
                  <a:pt x="131" y="455"/>
                  <a:pt x="145" y="448"/>
                  <a:pt x="156" y="439"/>
                </a:cubicBezTo>
                <a:cubicBezTo>
                  <a:pt x="175" y="454"/>
                  <a:pt x="202" y="463"/>
                  <a:pt x="231" y="463"/>
                </a:cubicBezTo>
                <a:cubicBezTo>
                  <a:pt x="259" y="463"/>
                  <a:pt x="286" y="454"/>
                  <a:pt x="305" y="439"/>
                </a:cubicBezTo>
                <a:cubicBezTo>
                  <a:pt x="323" y="454"/>
                  <a:pt x="351" y="463"/>
                  <a:pt x="379" y="463"/>
                </a:cubicBezTo>
                <a:cubicBezTo>
                  <a:pt x="408" y="463"/>
                  <a:pt x="435" y="454"/>
                  <a:pt x="453" y="439"/>
                </a:cubicBezTo>
                <a:cubicBezTo>
                  <a:pt x="472" y="454"/>
                  <a:pt x="499" y="463"/>
                  <a:pt x="528" y="463"/>
                </a:cubicBezTo>
                <a:cubicBezTo>
                  <a:pt x="556" y="463"/>
                  <a:pt x="583" y="454"/>
                  <a:pt x="602" y="439"/>
                </a:cubicBezTo>
                <a:cubicBezTo>
                  <a:pt x="620" y="454"/>
                  <a:pt x="648" y="463"/>
                  <a:pt x="676" y="463"/>
                </a:cubicBezTo>
                <a:cubicBezTo>
                  <a:pt x="707" y="463"/>
                  <a:pt x="737" y="452"/>
                  <a:pt x="755" y="434"/>
                </a:cubicBezTo>
                <a:cubicBezTo>
                  <a:pt x="758" y="431"/>
                  <a:pt x="758" y="427"/>
                  <a:pt x="756" y="424"/>
                </a:cubicBezTo>
                <a:close/>
                <a:moveTo>
                  <a:pt x="79" y="162"/>
                </a:moveTo>
                <a:cubicBezTo>
                  <a:pt x="79" y="79"/>
                  <a:pt x="79" y="79"/>
                  <a:pt x="79" y="79"/>
                </a:cubicBezTo>
                <a:cubicBezTo>
                  <a:pt x="265" y="79"/>
                  <a:pt x="265" y="79"/>
                  <a:pt x="265" y="79"/>
                </a:cubicBezTo>
                <a:cubicBezTo>
                  <a:pt x="247" y="158"/>
                  <a:pt x="247" y="158"/>
                  <a:pt x="247" y="158"/>
                </a:cubicBezTo>
                <a:cubicBezTo>
                  <a:pt x="221" y="158"/>
                  <a:pt x="221" y="158"/>
                  <a:pt x="221" y="158"/>
                </a:cubicBezTo>
                <a:cubicBezTo>
                  <a:pt x="217" y="158"/>
                  <a:pt x="214" y="162"/>
                  <a:pt x="214" y="165"/>
                </a:cubicBezTo>
                <a:cubicBezTo>
                  <a:pt x="214" y="242"/>
                  <a:pt x="214" y="242"/>
                  <a:pt x="214" y="242"/>
                </a:cubicBezTo>
                <a:cubicBezTo>
                  <a:pt x="100" y="242"/>
                  <a:pt x="100" y="242"/>
                  <a:pt x="100" y="242"/>
                </a:cubicBezTo>
                <a:cubicBezTo>
                  <a:pt x="100" y="169"/>
                  <a:pt x="100" y="169"/>
                  <a:pt x="100" y="169"/>
                </a:cubicBezTo>
                <a:cubicBezTo>
                  <a:pt x="100" y="165"/>
                  <a:pt x="97" y="162"/>
                  <a:pt x="93" y="162"/>
                </a:cubicBezTo>
                <a:lnTo>
                  <a:pt x="79" y="162"/>
                </a:lnTo>
                <a:close/>
                <a:moveTo>
                  <a:pt x="545" y="448"/>
                </a:moveTo>
                <a:cubicBezTo>
                  <a:pt x="539" y="449"/>
                  <a:pt x="534" y="449"/>
                  <a:pt x="528" y="449"/>
                </a:cubicBezTo>
                <a:cubicBezTo>
                  <a:pt x="500" y="449"/>
                  <a:pt x="474" y="440"/>
                  <a:pt x="458" y="424"/>
                </a:cubicBezTo>
                <a:cubicBezTo>
                  <a:pt x="456" y="422"/>
                  <a:pt x="451" y="422"/>
                  <a:pt x="449" y="424"/>
                </a:cubicBezTo>
                <a:cubicBezTo>
                  <a:pt x="433" y="440"/>
                  <a:pt x="407" y="449"/>
                  <a:pt x="379" y="449"/>
                </a:cubicBezTo>
                <a:cubicBezTo>
                  <a:pt x="352" y="449"/>
                  <a:pt x="326" y="440"/>
                  <a:pt x="310" y="424"/>
                </a:cubicBezTo>
                <a:cubicBezTo>
                  <a:pt x="307" y="422"/>
                  <a:pt x="303" y="422"/>
                  <a:pt x="300" y="424"/>
                </a:cubicBezTo>
                <a:cubicBezTo>
                  <a:pt x="284" y="440"/>
                  <a:pt x="258" y="449"/>
                  <a:pt x="231" y="449"/>
                </a:cubicBezTo>
                <a:cubicBezTo>
                  <a:pt x="203" y="449"/>
                  <a:pt x="177" y="440"/>
                  <a:pt x="161" y="424"/>
                </a:cubicBezTo>
                <a:cubicBezTo>
                  <a:pt x="159" y="422"/>
                  <a:pt x="154" y="422"/>
                  <a:pt x="151" y="424"/>
                </a:cubicBezTo>
                <a:cubicBezTo>
                  <a:pt x="142" y="434"/>
                  <a:pt x="129" y="441"/>
                  <a:pt x="114" y="445"/>
                </a:cubicBezTo>
                <a:cubicBezTo>
                  <a:pt x="64" y="409"/>
                  <a:pt x="36" y="344"/>
                  <a:pt x="30" y="324"/>
                </a:cubicBezTo>
                <a:cubicBezTo>
                  <a:pt x="26" y="308"/>
                  <a:pt x="24" y="278"/>
                  <a:pt x="35" y="264"/>
                </a:cubicBezTo>
                <a:cubicBezTo>
                  <a:pt x="39" y="258"/>
                  <a:pt x="45" y="256"/>
                  <a:pt x="52" y="256"/>
                </a:cubicBezTo>
                <a:cubicBezTo>
                  <a:pt x="422" y="256"/>
                  <a:pt x="422" y="256"/>
                  <a:pt x="422" y="256"/>
                </a:cubicBezTo>
                <a:cubicBezTo>
                  <a:pt x="440" y="256"/>
                  <a:pt x="448" y="236"/>
                  <a:pt x="455" y="218"/>
                </a:cubicBezTo>
                <a:cubicBezTo>
                  <a:pt x="463" y="197"/>
                  <a:pt x="470" y="182"/>
                  <a:pt x="483" y="182"/>
                </a:cubicBezTo>
                <a:cubicBezTo>
                  <a:pt x="688" y="182"/>
                  <a:pt x="688" y="182"/>
                  <a:pt x="688" y="182"/>
                </a:cubicBezTo>
                <a:cubicBezTo>
                  <a:pt x="690" y="182"/>
                  <a:pt x="691" y="182"/>
                  <a:pt x="692" y="184"/>
                </a:cubicBezTo>
                <a:cubicBezTo>
                  <a:pt x="700" y="198"/>
                  <a:pt x="690" y="253"/>
                  <a:pt x="646" y="341"/>
                </a:cubicBezTo>
                <a:cubicBezTo>
                  <a:pt x="622" y="388"/>
                  <a:pt x="578" y="425"/>
                  <a:pt x="545" y="4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39"/>
          <p:cNvSpPr>
            <a:spLocks noEditPoints="1"/>
          </p:cNvSpPr>
          <p:nvPr/>
        </p:nvSpPr>
        <p:spPr bwMode="auto">
          <a:xfrm>
            <a:off x="4313074" y="851626"/>
            <a:ext cx="277392" cy="311310"/>
          </a:xfrm>
          <a:custGeom>
            <a:avLst/>
            <a:gdLst>
              <a:gd name="T0" fmla="*/ 78 w 637"/>
              <a:gd name="T1" fmla="*/ 429 h 707"/>
              <a:gd name="T2" fmla="*/ 71 w 637"/>
              <a:gd name="T3" fmla="*/ 7 h 707"/>
              <a:gd name="T4" fmla="*/ 588 w 637"/>
              <a:gd name="T5" fmla="*/ 0 h 707"/>
              <a:gd name="T6" fmla="*/ 595 w 637"/>
              <a:gd name="T7" fmla="*/ 422 h 707"/>
              <a:gd name="T8" fmla="*/ 85 w 637"/>
              <a:gd name="T9" fmla="*/ 415 h 707"/>
              <a:gd name="T10" fmla="*/ 581 w 637"/>
              <a:gd name="T11" fmla="*/ 14 h 707"/>
              <a:gd name="T12" fmla="*/ 85 w 637"/>
              <a:gd name="T13" fmla="*/ 415 h 707"/>
              <a:gd name="T14" fmla="*/ 267 w 637"/>
              <a:gd name="T15" fmla="*/ 113 h 707"/>
              <a:gd name="T16" fmla="*/ 267 w 637"/>
              <a:gd name="T17" fmla="*/ 60 h 707"/>
              <a:gd name="T18" fmla="*/ 426 w 637"/>
              <a:gd name="T19" fmla="*/ 86 h 707"/>
              <a:gd name="T20" fmla="*/ 267 w 637"/>
              <a:gd name="T21" fmla="*/ 74 h 707"/>
              <a:gd name="T22" fmla="*/ 267 w 637"/>
              <a:gd name="T23" fmla="*/ 99 h 707"/>
              <a:gd name="T24" fmla="*/ 412 w 637"/>
              <a:gd name="T25" fmla="*/ 86 h 707"/>
              <a:gd name="T26" fmla="*/ 267 w 637"/>
              <a:gd name="T27" fmla="*/ 74 h 707"/>
              <a:gd name="T28" fmla="*/ 64 w 637"/>
              <a:gd name="T29" fmla="*/ 601 h 707"/>
              <a:gd name="T30" fmla="*/ 147 w 637"/>
              <a:gd name="T31" fmla="*/ 601 h 707"/>
              <a:gd name="T32" fmla="*/ 106 w 637"/>
              <a:gd name="T33" fmla="*/ 574 h 707"/>
              <a:gd name="T34" fmla="*/ 106 w 637"/>
              <a:gd name="T35" fmla="*/ 629 h 707"/>
              <a:gd name="T36" fmla="*/ 106 w 637"/>
              <a:gd name="T37" fmla="*/ 574 h 707"/>
              <a:gd name="T38" fmla="*/ 198 w 637"/>
              <a:gd name="T39" fmla="*/ 601 h 707"/>
              <a:gd name="T40" fmla="*/ 282 w 637"/>
              <a:gd name="T41" fmla="*/ 601 h 707"/>
              <a:gd name="T42" fmla="*/ 240 w 637"/>
              <a:gd name="T43" fmla="*/ 574 h 707"/>
              <a:gd name="T44" fmla="*/ 240 w 637"/>
              <a:gd name="T45" fmla="*/ 629 h 707"/>
              <a:gd name="T46" fmla="*/ 240 w 637"/>
              <a:gd name="T47" fmla="*/ 574 h 707"/>
              <a:gd name="T48" fmla="*/ 333 w 637"/>
              <a:gd name="T49" fmla="*/ 601 h 707"/>
              <a:gd name="T50" fmla="*/ 416 w 637"/>
              <a:gd name="T51" fmla="*/ 601 h 707"/>
              <a:gd name="T52" fmla="*/ 375 w 637"/>
              <a:gd name="T53" fmla="*/ 574 h 707"/>
              <a:gd name="T54" fmla="*/ 375 w 637"/>
              <a:gd name="T55" fmla="*/ 629 h 707"/>
              <a:gd name="T56" fmla="*/ 375 w 637"/>
              <a:gd name="T57" fmla="*/ 574 h 707"/>
              <a:gd name="T58" fmla="*/ 468 w 637"/>
              <a:gd name="T59" fmla="*/ 601 h 707"/>
              <a:gd name="T60" fmla="*/ 551 w 637"/>
              <a:gd name="T61" fmla="*/ 601 h 707"/>
              <a:gd name="T62" fmla="*/ 509 w 637"/>
              <a:gd name="T63" fmla="*/ 574 h 707"/>
              <a:gd name="T64" fmla="*/ 509 w 637"/>
              <a:gd name="T65" fmla="*/ 629 h 707"/>
              <a:gd name="T66" fmla="*/ 509 w 637"/>
              <a:gd name="T67" fmla="*/ 574 h 707"/>
              <a:gd name="T68" fmla="*/ 630 w 637"/>
              <a:gd name="T69" fmla="*/ 693 h 707"/>
              <a:gd name="T70" fmla="*/ 14 w 637"/>
              <a:gd name="T71" fmla="*/ 601 h 707"/>
              <a:gd name="T72" fmla="*/ 630 w 637"/>
              <a:gd name="T73" fmla="*/ 509 h 707"/>
              <a:gd name="T74" fmla="*/ 630 w 637"/>
              <a:gd name="T75" fmla="*/ 495 h 707"/>
              <a:gd name="T76" fmla="*/ 0 w 637"/>
              <a:gd name="T77" fmla="*/ 601 h 707"/>
              <a:gd name="T78" fmla="*/ 630 w 637"/>
              <a:gd name="T79" fmla="*/ 707 h 7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7" h="707">
                <a:moveTo>
                  <a:pt x="588" y="429"/>
                </a:moveTo>
                <a:cubicBezTo>
                  <a:pt x="78" y="429"/>
                  <a:pt x="78" y="429"/>
                  <a:pt x="78" y="429"/>
                </a:cubicBezTo>
                <a:cubicBezTo>
                  <a:pt x="75" y="429"/>
                  <a:pt x="71" y="425"/>
                  <a:pt x="71" y="422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3"/>
                  <a:pt x="75" y="0"/>
                  <a:pt x="78" y="0"/>
                </a:cubicBezTo>
                <a:cubicBezTo>
                  <a:pt x="588" y="0"/>
                  <a:pt x="588" y="0"/>
                  <a:pt x="588" y="0"/>
                </a:cubicBezTo>
                <a:cubicBezTo>
                  <a:pt x="592" y="0"/>
                  <a:pt x="595" y="3"/>
                  <a:pt x="595" y="7"/>
                </a:cubicBezTo>
                <a:cubicBezTo>
                  <a:pt x="595" y="422"/>
                  <a:pt x="595" y="422"/>
                  <a:pt x="595" y="422"/>
                </a:cubicBezTo>
                <a:cubicBezTo>
                  <a:pt x="595" y="425"/>
                  <a:pt x="592" y="429"/>
                  <a:pt x="588" y="429"/>
                </a:cubicBezTo>
                <a:close/>
                <a:moveTo>
                  <a:pt x="85" y="415"/>
                </a:moveTo>
                <a:cubicBezTo>
                  <a:pt x="581" y="415"/>
                  <a:pt x="581" y="415"/>
                  <a:pt x="581" y="415"/>
                </a:cubicBezTo>
                <a:cubicBezTo>
                  <a:pt x="581" y="14"/>
                  <a:pt x="581" y="14"/>
                  <a:pt x="581" y="14"/>
                </a:cubicBezTo>
                <a:cubicBezTo>
                  <a:pt x="85" y="14"/>
                  <a:pt x="85" y="14"/>
                  <a:pt x="85" y="14"/>
                </a:cubicBezTo>
                <a:lnTo>
                  <a:pt x="85" y="415"/>
                </a:lnTo>
                <a:close/>
                <a:moveTo>
                  <a:pt x="399" y="113"/>
                </a:moveTo>
                <a:cubicBezTo>
                  <a:pt x="267" y="113"/>
                  <a:pt x="267" y="113"/>
                  <a:pt x="267" y="113"/>
                </a:cubicBezTo>
                <a:cubicBezTo>
                  <a:pt x="252" y="113"/>
                  <a:pt x="240" y="101"/>
                  <a:pt x="240" y="86"/>
                </a:cubicBezTo>
                <a:cubicBezTo>
                  <a:pt x="240" y="72"/>
                  <a:pt x="252" y="60"/>
                  <a:pt x="267" y="60"/>
                </a:cubicBezTo>
                <a:cubicBezTo>
                  <a:pt x="399" y="60"/>
                  <a:pt x="399" y="60"/>
                  <a:pt x="399" y="60"/>
                </a:cubicBezTo>
                <a:cubicBezTo>
                  <a:pt x="414" y="60"/>
                  <a:pt x="426" y="72"/>
                  <a:pt x="426" y="86"/>
                </a:cubicBezTo>
                <a:cubicBezTo>
                  <a:pt x="426" y="101"/>
                  <a:pt x="414" y="113"/>
                  <a:pt x="399" y="113"/>
                </a:cubicBezTo>
                <a:close/>
                <a:moveTo>
                  <a:pt x="267" y="74"/>
                </a:moveTo>
                <a:cubicBezTo>
                  <a:pt x="260" y="74"/>
                  <a:pt x="254" y="79"/>
                  <a:pt x="254" y="86"/>
                </a:cubicBezTo>
                <a:cubicBezTo>
                  <a:pt x="254" y="93"/>
                  <a:pt x="260" y="99"/>
                  <a:pt x="267" y="99"/>
                </a:cubicBezTo>
                <a:cubicBezTo>
                  <a:pt x="399" y="99"/>
                  <a:pt x="399" y="99"/>
                  <a:pt x="399" y="99"/>
                </a:cubicBezTo>
                <a:cubicBezTo>
                  <a:pt x="406" y="99"/>
                  <a:pt x="412" y="93"/>
                  <a:pt x="412" y="86"/>
                </a:cubicBezTo>
                <a:cubicBezTo>
                  <a:pt x="412" y="79"/>
                  <a:pt x="406" y="74"/>
                  <a:pt x="399" y="74"/>
                </a:cubicBezTo>
                <a:lnTo>
                  <a:pt x="267" y="74"/>
                </a:lnTo>
                <a:close/>
                <a:moveTo>
                  <a:pt x="106" y="643"/>
                </a:moveTo>
                <a:cubicBezTo>
                  <a:pt x="83" y="643"/>
                  <a:pt x="64" y="624"/>
                  <a:pt x="64" y="601"/>
                </a:cubicBezTo>
                <a:cubicBezTo>
                  <a:pt x="64" y="578"/>
                  <a:pt x="83" y="560"/>
                  <a:pt x="106" y="560"/>
                </a:cubicBezTo>
                <a:cubicBezTo>
                  <a:pt x="129" y="560"/>
                  <a:pt x="147" y="578"/>
                  <a:pt x="147" y="601"/>
                </a:cubicBezTo>
                <a:cubicBezTo>
                  <a:pt x="147" y="624"/>
                  <a:pt x="129" y="643"/>
                  <a:pt x="106" y="643"/>
                </a:cubicBezTo>
                <a:close/>
                <a:moveTo>
                  <a:pt x="106" y="574"/>
                </a:moveTo>
                <a:cubicBezTo>
                  <a:pt x="90" y="574"/>
                  <a:pt x="78" y="586"/>
                  <a:pt x="78" y="601"/>
                </a:cubicBezTo>
                <a:cubicBezTo>
                  <a:pt x="78" y="616"/>
                  <a:pt x="90" y="629"/>
                  <a:pt x="106" y="629"/>
                </a:cubicBezTo>
                <a:cubicBezTo>
                  <a:pt x="121" y="629"/>
                  <a:pt x="133" y="616"/>
                  <a:pt x="133" y="601"/>
                </a:cubicBezTo>
                <a:cubicBezTo>
                  <a:pt x="133" y="586"/>
                  <a:pt x="121" y="574"/>
                  <a:pt x="106" y="574"/>
                </a:cubicBezTo>
                <a:close/>
                <a:moveTo>
                  <a:pt x="240" y="643"/>
                </a:moveTo>
                <a:cubicBezTo>
                  <a:pt x="217" y="643"/>
                  <a:pt x="198" y="624"/>
                  <a:pt x="198" y="601"/>
                </a:cubicBezTo>
                <a:cubicBezTo>
                  <a:pt x="198" y="578"/>
                  <a:pt x="217" y="560"/>
                  <a:pt x="240" y="560"/>
                </a:cubicBezTo>
                <a:cubicBezTo>
                  <a:pt x="263" y="560"/>
                  <a:pt x="282" y="578"/>
                  <a:pt x="282" y="601"/>
                </a:cubicBezTo>
                <a:cubicBezTo>
                  <a:pt x="282" y="624"/>
                  <a:pt x="263" y="643"/>
                  <a:pt x="240" y="643"/>
                </a:cubicBezTo>
                <a:close/>
                <a:moveTo>
                  <a:pt x="240" y="574"/>
                </a:moveTo>
                <a:cubicBezTo>
                  <a:pt x="225" y="574"/>
                  <a:pt x="212" y="586"/>
                  <a:pt x="212" y="601"/>
                </a:cubicBezTo>
                <a:cubicBezTo>
                  <a:pt x="212" y="616"/>
                  <a:pt x="225" y="629"/>
                  <a:pt x="240" y="629"/>
                </a:cubicBezTo>
                <a:cubicBezTo>
                  <a:pt x="255" y="629"/>
                  <a:pt x="268" y="616"/>
                  <a:pt x="268" y="601"/>
                </a:cubicBezTo>
                <a:cubicBezTo>
                  <a:pt x="268" y="586"/>
                  <a:pt x="255" y="574"/>
                  <a:pt x="240" y="574"/>
                </a:cubicBezTo>
                <a:close/>
                <a:moveTo>
                  <a:pt x="375" y="643"/>
                </a:moveTo>
                <a:cubicBezTo>
                  <a:pt x="352" y="643"/>
                  <a:pt x="333" y="624"/>
                  <a:pt x="333" y="601"/>
                </a:cubicBezTo>
                <a:cubicBezTo>
                  <a:pt x="333" y="578"/>
                  <a:pt x="352" y="560"/>
                  <a:pt x="375" y="560"/>
                </a:cubicBezTo>
                <a:cubicBezTo>
                  <a:pt x="398" y="560"/>
                  <a:pt x="416" y="578"/>
                  <a:pt x="416" y="601"/>
                </a:cubicBezTo>
                <a:cubicBezTo>
                  <a:pt x="416" y="624"/>
                  <a:pt x="398" y="643"/>
                  <a:pt x="375" y="643"/>
                </a:cubicBezTo>
                <a:close/>
                <a:moveTo>
                  <a:pt x="375" y="574"/>
                </a:moveTo>
                <a:cubicBezTo>
                  <a:pt x="359" y="574"/>
                  <a:pt x="347" y="586"/>
                  <a:pt x="347" y="601"/>
                </a:cubicBezTo>
                <a:cubicBezTo>
                  <a:pt x="347" y="616"/>
                  <a:pt x="359" y="629"/>
                  <a:pt x="375" y="629"/>
                </a:cubicBezTo>
                <a:cubicBezTo>
                  <a:pt x="390" y="629"/>
                  <a:pt x="402" y="616"/>
                  <a:pt x="402" y="601"/>
                </a:cubicBezTo>
                <a:cubicBezTo>
                  <a:pt x="402" y="586"/>
                  <a:pt x="390" y="574"/>
                  <a:pt x="375" y="574"/>
                </a:cubicBezTo>
                <a:close/>
                <a:moveTo>
                  <a:pt x="509" y="643"/>
                </a:moveTo>
                <a:cubicBezTo>
                  <a:pt x="486" y="643"/>
                  <a:pt x="468" y="624"/>
                  <a:pt x="468" y="601"/>
                </a:cubicBezTo>
                <a:cubicBezTo>
                  <a:pt x="468" y="578"/>
                  <a:pt x="486" y="560"/>
                  <a:pt x="509" y="560"/>
                </a:cubicBezTo>
                <a:cubicBezTo>
                  <a:pt x="532" y="560"/>
                  <a:pt x="551" y="578"/>
                  <a:pt x="551" y="601"/>
                </a:cubicBezTo>
                <a:cubicBezTo>
                  <a:pt x="551" y="624"/>
                  <a:pt x="532" y="643"/>
                  <a:pt x="509" y="643"/>
                </a:cubicBezTo>
                <a:close/>
                <a:moveTo>
                  <a:pt x="509" y="574"/>
                </a:moveTo>
                <a:cubicBezTo>
                  <a:pt x="494" y="574"/>
                  <a:pt x="482" y="586"/>
                  <a:pt x="482" y="601"/>
                </a:cubicBezTo>
                <a:cubicBezTo>
                  <a:pt x="482" y="616"/>
                  <a:pt x="494" y="629"/>
                  <a:pt x="509" y="629"/>
                </a:cubicBezTo>
                <a:cubicBezTo>
                  <a:pt x="524" y="629"/>
                  <a:pt x="537" y="616"/>
                  <a:pt x="537" y="601"/>
                </a:cubicBezTo>
                <a:cubicBezTo>
                  <a:pt x="537" y="586"/>
                  <a:pt x="524" y="574"/>
                  <a:pt x="509" y="574"/>
                </a:cubicBezTo>
                <a:close/>
                <a:moveTo>
                  <a:pt x="637" y="700"/>
                </a:moveTo>
                <a:cubicBezTo>
                  <a:pt x="637" y="696"/>
                  <a:pt x="634" y="693"/>
                  <a:pt x="630" y="693"/>
                </a:cubicBezTo>
                <a:cubicBezTo>
                  <a:pt x="106" y="693"/>
                  <a:pt x="106" y="693"/>
                  <a:pt x="106" y="693"/>
                </a:cubicBezTo>
                <a:cubicBezTo>
                  <a:pt x="55" y="693"/>
                  <a:pt x="14" y="652"/>
                  <a:pt x="14" y="601"/>
                </a:cubicBezTo>
                <a:cubicBezTo>
                  <a:pt x="14" y="551"/>
                  <a:pt x="55" y="509"/>
                  <a:pt x="106" y="509"/>
                </a:cubicBezTo>
                <a:cubicBezTo>
                  <a:pt x="630" y="509"/>
                  <a:pt x="630" y="509"/>
                  <a:pt x="630" y="509"/>
                </a:cubicBezTo>
                <a:cubicBezTo>
                  <a:pt x="634" y="509"/>
                  <a:pt x="637" y="506"/>
                  <a:pt x="637" y="502"/>
                </a:cubicBezTo>
                <a:cubicBezTo>
                  <a:pt x="637" y="498"/>
                  <a:pt x="634" y="495"/>
                  <a:pt x="630" y="495"/>
                </a:cubicBezTo>
                <a:cubicBezTo>
                  <a:pt x="106" y="495"/>
                  <a:pt x="106" y="495"/>
                  <a:pt x="106" y="495"/>
                </a:cubicBezTo>
                <a:cubicBezTo>
                  <a:pt x="47" y="495"/>
                  <a:pt x="0" y="543"/>
                  <a:pt x="0" y="601"/>
                </a:cubicBezTo>
                <a:cubicBezTo>
                  <a:pt x="0" y="660"/>
                  <a:pt x="47" y="707"/>
                  <a:pt x="106" y="707"/>
                </a:cubicBezTo>
                <a:cubicBezTo>
                  <a:pt x="630" y="707"/>
                  <a:pt x="630" y="707"/>
                  <a:pt x="630" y="707"/>
                </a:cubicBezTo>
                <a:cubicBezTo>
                  <a:pt x="634" y="707"/>
                  <a:pt x="637" y="704"/>
                  <a:pt x="637" y="7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video_2025-09-01_16-26-3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0265"/>
                </p14:media>
              </p:ext>
            </p:extLst>
          </p:nvPr>
        </p:nvPicPr>
        <p:blipFill rotWithShape="1">
          <a:blip r:embed="rId5"/>
          <a:srcRect l="26293" r="7641"/>
          <a:stretch>
            <a:fillRect/>
          </a:stretch>
        </p:blipFill>
        <p:spPr>
          <a:xfrm>
            <a:off x="140231" y="699542"/>
            <a:ext cx="3775728" cy="312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272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KO2 TECHNOLOGY</a:t>
            </a:r>
            <a:endParaRPr lang="ru-RU" dirty="0"/>
          </a:p>
        </p:txBody>
      </p:sp>
      <p:sp>
        <p:nvSpPr>
          <p:cNvPr id="15" name="Shape 1"/>
          <p:cNvSpPr/>
          <p:nvPr/>
        </p:nvSpPr>
        <p:spPr>
          <a:xfrm>
            <a:off x="683568" y="1203598"/>
            <a:ext cx="2365028" cy="1238419"/>
          </a:xfrm>
          <a:prstGeom prst="roundRect">
            <a:avLst>
              <a:gd name="adj" fmla="val 928"/>
            </a:avLst>
          </a:prstGeom>
          <a:solidFill>
            <a:srgbClr val="FFF0C1"/>
          </a:solidFill>
          <a:ln/>
        </p:spPr>
      </p:sp>
      <p:sp>
        <p:nvSpPr>
          <p:cNvPr id="16" name="Text 3"/>
          <p:cNvSpPr/>
          <p:nvPr/>
        </p:nvSpPr>
        <p:spPr>
          <a:xfrm>
            <a:off x="755576" y="1433905"/>
            <a:ext cx="1673051" cy="1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200" b="1" dirty="0" smtClean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Safe</a:t>
            </a:r>
            <a:endParaRPr lang="en-US" sz="1200" b="1" dirty="0">
              <a:latin typeface="Helvetica Neue"/>
            </a:endParaRPr>
          </a:p>
        </p:txBody>
      </p:sp>
      <p:sp>
        <p:nvSpPr>
          <p:cNvPr id="17" name="Text 4"/>
          <p:cNvSpPr/>
          <p:nvPr/>
        </p:nvSpPr>
        <p:spPr>
          <a:xfrm>
            <a:off x="755576" y="1700083"/>
            <a:ext cx="2118866" cy="985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4000"/>
              </a:lnSpc>
            </a:pP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Engineered with robust safety </a:t>
            </a:r>
            <a:r>
              <a:rPr lang="en-US" sz="1000" dirty="0" smtClean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approach </a:t>
            </a: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and fail-safe mechanisms for secure industrial operations</a:t>
            </a:r>
            <a:endParaRPr lang="en-US" sz="1000" dirty="0">
              <a:latin typeface="Helvetica Neue"/>
            </a:endParaRPr>
          </a:p>
        </p:txBody>
      </p:sp>
      <p:sp>
        <p:nvSpPr>
          <p:cNvPr id="18" name="Shape 1"/>
          <p:cNvSpPr/>
          <p:nvPr/>
        </p:nvSpPr>
        <p:spPr>
          <a:xfrm>
            <a:off x="3213898" y="1203598"/>
            <a:ext cx="2365028" cy="1238419"/>
          </a:xfrm>
          <a:prstGeom prst="roundRect">
            <a:avLst>
              <a:gd name="adj" fmla="val 928"/>
            </a:avLst>
          </a:prstGeom>
          <a:solidFill>
            <a:srgbClr val="FFF0C1"/>
          </a:solidFill>
          <a:ln/>
        </p:spPr>
      </p:sp>
      <p:sp>
        <p:nvSpPr>
          <p:cNvPr id="19" name="Text 3"/>
          <p:cNvSpPr/>
          <p:nvPr/>
        </p:nvSpPr>
        <p:spPr>
          <a:xfrm>
            <a:off x="3285906" y="1433905"/>
            <a:ext cx="1673051" cy="1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200" b="1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Reliable</a:t>
            </a:r>
          </a:p>
        </p:txBody>
      </p:sp>
      <p:sp>
        <p:nvSpPr>
          <p:cNvPr id="20" name="Text 4"/>
          <p:cNvSpPr/>
          <p:nvPr/>
        </p:nvSpPr>
        <p:spPr>
          <a:xfrm>
            <a:off x="3285906" y="1700083"/>
            <a:ext cx="2118866" cy="985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4000"/>
              </a:lnSpc>
            </a:pP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Proven performance consistency with minimal downtime across demanding production environments</a:t>
            </a:r>
          </a:p>
        </p:txBody>
      </p:sp>
      <p:sp>
        <p:nvSpPr>
          <p:cNvPr id="21" name="Shape 1"/>
          <p:cNvSpPr/>
          <p:nvPr/>
        </p:nvSpPr>
        <p:spPr>
          <a:xfrm>
            <a:off x="683568" y="2620537"/>
            <a:ext cx="4907052" cy="1031334"/>
          </a:xfrm>
          <a:prstGeom prst="roundRect">
            <a:avLst>
              <a:gd name="adj" fmla="val 928"/>
            </a:avLst>
          </a:prstGeom>
          <a:solidFill>
            <a:srgbClr val="FFF0C1"/>
          </a:solidFill>
          <a:ln/>
        </p:spPr>
      </p:sp>
      <p:sp>
        <p:nvSpPr>
          <p:cNvPr id="22" name="Text 3"/>
          <p:cNvSpPr/>
          <p:nvPr/>
        </p:nvSpPr>
        <p:spPr>
          <a:xfrm>
            <a:off x="755576" y="2850843"/>
            <a:ext cx="3471311" cy="1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200" b="1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Long</a:t>
            </a:r>
            <a:r>
              <a:rPr lang="en-US" sz="12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1200" b="1" dirty="0">
                <a:solidFill>
                  <a:srgbClr val="61615C"/>
                </a:solidFill>
                <a:latin typeface="Helvetica Neue"/>
                <a:ea typeface="Tomorrow Semi Bold" pitchFamily="34" charset="-122"/>
                <a:cs typeface="Tomorrow Semi Bold" pitchFamily="34" charset="-120"/>
              </a:rPr>
              <a:t>Lasting</a:t>
            </a:r>
          </a:p>
        </p:txBody>
      </p:sp>
      <p:sp>
        <p:nvSpPr>
          <p:cNvPr id="23" name="Text 4"/>
          <p:cNvSpPr/>
          <p:nvPr/>
        </p:nvSpPr>
        <p:spPr>
          <a:xfrm>
            <a:off x="755576" y="3117021"/>
            <a:ext cx="4660890" cy="985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4000"/>
              </a:lnSpc>
            </a:pP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Built for durability with extended service life and </a:t>
            </a: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maintenance-free </a:t>
            </a:r>
            <a:r>
              <a:rPr lang="en-US" sz="1000" dirty="0">
                <a:solidFill>
                  <a:srgbClr val="61615C"/>
                </a:solidFill>
                <a:latin typeface="Helvetica Neue"/>
                <a:ea typeface="Tomorrow" pitchFamily="34" charset="-122"/>
                <a:cs typeface="Tomorrow" pitchFamily="34" charset="-120"/>
              </a:rPr>
              <a:t>requirements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28" y="0"/>
            <a:ext cx="3429000" cy="5143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995681" y="560970"/>
            <a:ext cx="309634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2КО</a:t>
            </a:r>
            <a:r>
              <a:rPr lang="ru-RU" baseline="-25000" dirty="0"/>
              <a:t>2</a:t>
            </a:r>
            <a:r>
              <a:rPr lang="ru-RU" dirty="0"/>
              <a:t> + СО</a:t>
            </a:r>
            <a:r>
              <a:rPr lang="ru-RU" baseline="-25000" dirty="0"/>
              <a:t>2</a:t>
            </a:r>
            <a:r>
              <a:rPr lang="ru-RU" dirty="0"/>
              <a:t> = К2СО3 +3/2О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ru-RU" dirty="0" smtClean="0"/>
              <a:t>2КО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+ Н</a:t>
            </a:r>
            <a:r>
              <a:rPr lang="ru-RU" baseline="-25000" dirty="0"/>
              <a:t>2</a:t>
            </a:r>
            <a:r>
              <a:rPr lang="ru-RU" dirty="0"/>
              <a:t>О = 2КОН + 3/2О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ru-RU" dirty="0" smtClean="0"/>
              <a:t>2КОН </a:t>
            </a:r>
            <a:r>
              <a:rPr lang="ru-RU" dirty="0"/>
              <a:t>+ СО</a:t>
            </a:r>
            <a:r>
              <a:rPr lang="ru-RU" baseline="-25000" dirty="0"/>
              <a:t>2</a:t>
            </a:r>
            <a:r>
              <a:rPr lang="ru-RU" dirty="0"/>
              <a:t> = К2СО3 +</a:t>
            </a:r>
            <a:r>
              <a:rPr lang="ru-RU" dirty="0" smtClean="0"/>
              <a:t>Н</a:t>
            </a:r>
            <a:r>
              <a:rPr lang="ru-RU" baseline="-25000" dirty="0" smtClean="0"/>
              <a:t>2</a:t>
            </a:r>
            <a:r>
              <a:rPr lang="ru-RU" dirty="0" smtClean="0"/>
              <a:t>О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99503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30650" y="455201"/>
            <a:ext cx="6765833" cy="3805198"/>
          </a:xfrm>
          <a:prstGeom prst="rect">
            <a:avLst/>
          </a:prstGeom>
          <a:solidFill>
            <a:srgbClr val="FFF0C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8" name="Google Shape;478;p22"/>
          <p:cNvSpPr txBox="1">
            <a:spLocks noGrp="1"/>
          </p:cNvSpPr>
          <p:nvPr>
            <p:ph type="title"/>
          </p:nvPr>
        </p:nvSpPr>
        <p:spPr>
          <a:xfrm>
            <a:off x="1" y="0"/>
            <a:ext cx="9144000" cy="64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None/>
            </a:pPr>
            <a:r>
              <a:rPr lang="en-US" dirty="0" smtClean="0">
                <a:solidFill>
                  <a:schemeClr val="tx1"/>
                </a:solidFill>
              </a:rPr>
              <a:t>EmSCAPE</a:t>
            </a:r>
            <a:r>
              <a:rPr lang="en-US" dirty="0" smtClean="0"/>
              <a:t> OPERATING PRINCIPLE</a:t>
            </a:r>
            <a:endParaRPr dirty="0"/>
          </a:p>
        </p:txBody>
      </p:sp>
      <p:sp>
        <p:nvSpPr>
          <p:cNvPr id="480" name="Google Shape;480;p22"/>
          <p:cNvSpPr/>
          <p:nvPr/>
        </p:nvSpPr>
        <p:spPr>
          <a:xfrm>
            <a:off x="258642" y="455201"/>
            <a:ext cx="6837841" cy="390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rgbClr val="FFDD00"/>
              </a:buClr>
              <a:buSzPts val="1600"/>
            </a:pPr>
            <a:r>
              <a:rPr lang="en-US" sz="1200" dirty="0" smtClean="0">
                <a:solidFill>
                  <a:srgbClr val="FFD101"/>
                </a:solidFill>
                <a:latin typeface="Helvetica Neue"/>
                <a:ea typeface="Arial"/>
                <a:cs typeface="Arial"/>
                <a:sym typeface="Arial"/>
              </a:rPr>
              <a:t>01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Once EEBD is activated,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starter generates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oxygen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200" dirty="0" smtClean="0">
                <a:solidFill>
                  <a:srgbClr val="FFD101"/>
                </a:solidFill>
                <a:latin typeface="Helvetica Neue"/>
                <a:ea typeface="Arial"/>
                <a:cs typeface="Arial"/>
                <a:sym typeface="Arial"/>
              </a:rPr>
              <a:t>02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During </a:t>
            </a:r>
            <a:r>
              <a:rPr lang="en-US" sz="1600" dirty="0">
                <a:solidFill>
                  <a:srgbClr val="FF0000"/>
                </a:solidFill>
                <a:latin typeface="Helvetica Neue"/>
                <a:ea typeface="Arial"/>
                <a:cs typeface="Arial"/>
                <a:sym typeface="Arial"/>
              </a:rPr>
              <a:t>exhalation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gas goes to the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cartridge 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200" dirty="0" smtClean="0">
                <a:solidFill>
                  <a:srgbClr val="FFD101"/>
                </a:solidFill>
                <a:latin typeface="Helvetica Neue"/>
                <a:ea typeface="Arial"/>
                <a:cs typeface="Arial"/>
                <a:sym typeface="Arial"/>
              </a:rPr>
              <a:t>03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CO</a:t>
            </a:r>
            <a:r>
              <a:rPr lang="en-US" sz="1600" baseline="-250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and moisture are absorbed and O</a:t>
            </a:r>
            <a:r>
              <a:rPr lang="en-US" sz="1600" baseline="-250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emits </a:t>
            </a:r>
            <a:endParaRPr lang="en-US" sz="1600" dirty="0" smtClean="0">
              <a:solidFill>
                <a:srgbClr val="000000"/>
              </a:solidFill>
              <a:latin typeface="Helvetica Neue"/>
              <a:ea typeface="Arial"/>
              <a:cs typeface="Arial"/>
              <a:sym typeface="Arial"/>
            </a:endParaRP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200" dirty="0" smtClean="0">
                <a:solidFill>
                  <a:srgbClr val="FFD101"/>
                </a:solidFill>
                <a:latin typeface="Helvetica Neue"/>
                <a:ea typeface="Arial"/>
                <a:cs typeface="Arial"/>
                <a:sym typeface="Arial"/>
              </a:rPr>
              <a:t>04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600" dirty="0" smtClean="0">
                <a:solidFill>
                  <a:srgbClr val="0070C0"/>
                </a:solidFill>
                <a:latin typeface="Helvetica Neue"/>
                <a:ea typeface="Arial"/>
                <a:cs typeface="Arial"/>
                <a:sym typeface="Arial"/>
              </a:rPr>
              <a:t>Surplus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breathing gas is released via relief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valve</a:t>
            </a:r>
            <a:endParaRPr lang="en-US" sz="1600" dirty="0">
              <a:latin typeface="Helvetica Neue"/>
            </a:endParaRP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200" dirty="0" smtClean="0">
                <a:solidFill>
                  <a:srgbClr val="FFD101"/>
                </a:solidFill>
                <a:latin typeface="Helvetica Neue"/>
                <a:ea typeface="Arial"/>
                <a:cs typeface="Arial"/>
                <a:sym typeface="Arial"/>
              </a:rPr>
              <a:t>05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During </a:t>
            </a:r>
            <a:r>
              <a:rPr lang="en-US" sz="1600" dirty="0">
                <a:solidFill>
                  <a:srgbClr val="00B050"/>
                </a:solidFill>
                <a:latin typeface="Helvetica Neue"/>
                <a:ea typeface="Arial"/>
                <a:cs typeface="Arial"/>
                <a:sym typeface="Arial"/>
              </a:rPr>
              <a:t>inhalation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breathing gas goes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backwards</a:t>
            </a:r>
            <a:endParaRPr lang="en-US" sz="1600" dirty="0">
              <a:latin typeface="Helvetica Neue"/>
            </a:endParaRP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200" dirty="0" smtClean="0">
                <a:solidFill>
                  <a:srgbClr val="FFD101"/>
                </a:solidFill>
                <a:latin typeface="Helvetica Neue"/>
                <a:ea typeface="Arial"/>
                <a:cs typeface="Arial"/>
                <a:sym typeface="Arial"/>
              </a:rPr>
              <a:t>06</a:t>
            </a:r>
          </a:p>
          <a:p>
            <a:pPr lvl="0" algn="just">
              <a:buClr>
                <a:srgbClr val="FFDD00"/>
              </a:buClr>
              <a:buSzPts val="1600"/>
            </a:pP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Breathing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gas is enriched with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O</a:t>
            </a:r>
            <a:r>
              <a:rPr lang="en-US" sz="1600" baseline="-250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in cartridge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and cooled in heat and moisture exchanger. </a:t>
            </a:r>
          </a:p>
          <a:p>
            <a:pPr lvl="0"/>
            <a:endParaRPr lang="en-US" sz="1600" dirty="0">
              <a:solidFill>
                <a:srgbClr val="000000"/>
              </a:solidFill>
              <a:latin typeface="Helvetica Neue"/>
              <a:ea typeface="Arial"/>
              <a:cs typeface="Arial"/>
              <a:sym typeface="Arial"/>
            </a:endParaRPr>
          </a:p>
          <a:p>
            <a:pPr marR="43200" lvl="0" algn="just"/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The absorption of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CO</a:t>
            </a:r>
            <a:r>
              <a:rPr lang="en-US" sz="1600" baseline="-250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and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production of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O</a:t>
            </a:r>
            <a:r>
              <a:rPr lang="en-US" sz="1600" baseline="-250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by KO</a:t>
            </a:r>
            <a:r>
              <a:rPr lang="en-US" sz="1600" baseline="-250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2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 is exothermic (</a:t>
            </a:r>
            <a:r>
              <a:rPr lang="en-US" sz="1600" b="1" dirty="0">
                <a:solidFill>
                  <a:schemeClr val="dk1"/>
                </a:solidFill>
                <a:latin typeface="Helvetica Neue"/>
                <a:ea typeface="Arial"/>
                <a:cs typeface="Arial"/>
                <a:sym typeface="Arial"/>
              </a:rPr>
              <a:t>producing heat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). This temperature increase will be felt by the </a:t>
            </a:r>
            <a:r>
              <a:rPr lang="en-US" sz="1600" dirty="0" smtClean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user </a:t>
            </a:r>
            <a:r>
              <a:rPr lang="en-US" sz="16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on the casing and in the inhaled gas</a:t>
            </a:r>
            <a:r>
              <a:rPr lang="en-US" sz="1200" dirty="0">
                <a:solidFill>
                  <a:srgbClr val="000000"/>
                </a:solidFill>
                <a:latin typeface="Helvetica Neue"/>
                <a:ea typeface="Arial"/>
                <a:cs typeface="Arial"/>
                <a:sym typeface="Arial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483" y="455201"/>
            <a:ext cx="2047518" cy="3821589"/>
          </a:xfrm>
          <a:prstGeom prst="rect">
            <a:avLst/>
          </a:prstGeom>
        </p:spPr>
      </p:pic>
      <p:sp>
        <p:nvSpPr>
          <p:cNvPr id="3" name="Стрелка вниз 2"/>
          <p:cNvSpPr/>
          <p:nvPr/>
        </p:nvSpPr>
        <p:spPr>
          <a:xfrm rot="18210534">
            <a:off x="8198112" y="1532222"/>
            <a:ext cx="170602" cy="41744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трелка вниз 6"/>
          <p:cNvSpPr/>
          <p:nvPr/>
        </p:nvSpPr>
        <p:spPr>
          <a:xfrm rot="7533686">
            <a:off x="8280579" y="1411480"/>
            <a:ext cx="174720" cy="438996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Стрелка вниз 7"/>
          <p:cNvSpPr/>
          <p:nvPr/>
        </p:nvSpPr>
        <p:spPr>
          <a:xfrm>
            <a:off x="8611683" y="2123322"/>
            <a:ext cx="108917" cy="30812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Стрелка вниз 8"/>
          <p:cNvSpPr/>
          <p:nvPr/>
        </p:nvSpPr>
        <p:spPr>
          <a:xfrm rot="10739188">
            <a:off x="8489226" y="2118451"/>
            <a:ext cx="144175" cy="325478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Стрелка вниз 9"/>
          <p:cNvSpPr/>
          <p:nvPr/>
        </p:nvSpPr>
        <p:spPr>
          <a:xfrm>
            <a:off x="8489263" y="3228900"/>
            <a:ext cx="176879" cy="373851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Стрелка вниз 10"/>
          <p:cNvSpPr/>
          <p:nvPr/>
        </p:nvSpPr>
        <p:spPr>
          <a:xfrm rot="4793107">
            <a:off x="8295967" y="2877280"/>
            <a:ext cx="99237" cy="475058"/>
          </a:xfrm>
          <a:prstGeom prst="downArrow">
            <a:avLst/>
          </a:prstGeom>
          <a:solidFill>
            <a:srgbClr val="2704B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Стрелка вниз 12"/>
          <p:cNvSpPr/>
          <p:nvPr/>
        </p:nvSpPr>
        <p:spPr>
          <a:xfrm rot="3970715">
            <a:off x="8293252" y="2940859"/>
            <a:ext cx="104667" cy="484067"/>
          </a:xfrm>
          <a:prstGeom prst="downArrow">
            <a:avLst/>
          </a:prstGeom>
          <a:solidFill>
            <a:srgbClr val="2704B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Стрелка вниз 13"/>
          <p:cNvSpPr/>
          <p:nvPr/>
        </p:nvSpPr>
        <p:spPr>
          <a:xfrm rot="2944900">
            <a:off x="8326706" y="2996355"/>
            <a:ext cx="139462" cy="465091"/>
          </a:xfrm>
          <a:prstGeom prst="downArrow">
            <a:avLst/>
          </a:prstGeom>
          <a:solidFill>
            <a:srgbClr val="2704B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30650" y="684170"/>
            <a:ext cx="6765833" cy="0"/>
          </a:xfrm>
          <a:prstGeom prst="line">
            <a:avLst/>
          </a:prstGeom>
          <a:ln>
            <a:solidFill>
              <a:srgbClr val="FFD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30650" y="1092047"/>
            <a:ext cx="6765833" cy="0"/>
          </a:xfrm>
          <a:prstGeom prst="line">
            <a:avLst/>
          </a:prstGeom>
          <a:ln>
            <a:solidFill>
              <a:srgbClr val="FFD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30650" y="1524095"/>
            <a:ext cx="6765833" cy="0"/>
          </a:xfrm>
          <a:prstGeom prst="line">
            <a:avLst/>
          </a:prstGeom>
          <a:ln>
            <a:solidFill>
              <a:srgbClr val="FFD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30650" y="1956143"/>
            <a:ext cx="6765833" cy="0"/>
          </a:xfrm>
          <a:prstGeom prst="line">
            <a:avLst/>
          </a:prstGeom>
          <a:ln>
            <a:solidFill>
              <a:srgbClr val="FFD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30650" y="2388191"/>
            <a:ext cx="6765833" cy="0"/>
          </a:xfrm>
          <a:prstGeom prst="line">
            <a:avLst/>
          </a:prstGeom>
          <a:ln>
            <a:solidFill>
              <a:srgbClr val="FFD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30650" y="2820239"/>
            <a:ext cx="6765833" cy="0"/>
          </a:xfrm>
          <a:prstGeom prst="line">
            <a:avLst/>
          </a:prstGeom>
          <a:ln>
            <a:solidFill>
              <a:srgbClr val="FFD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141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0"/>
          <p:cNvSpPr txBox="1">
            <a:spLocks noGrp="1"/>
          </p:cNvSpPr>
          <p:nvPr>
            <p:ph type="title"/>
          </p:nvPr>
        </p:nvSpPr>
        <p:spPr>
          <a:xfrm>
            <a:off x="0" y="35065"/>
            <a:ext cx="7020431" cy="64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None/>
            </a:pPr>
            <a:r>
              <a:rPr lang="en-US" dirty="0" smtClean="0"/>
              <a:t>DEZEGA EmSCAPE TECHNICAL DATA</a:t>
            </a:r>
            <a:endParaRPr dirty="0"/>
          </a:p>
        </p:txBody>
      </p:sp>
      <p:sp>
        <p:nvSpPr>
          <p:cNvPr id="464" name="Google Shape;464;p20"/>
          <p:cNvSpPr txBox="1">
            <a:spLocks noGrp="1"/>
          </p:cNvSpPr>
          <p:nvPr>
            <p:ph type="body" idx="2"/>
          </p:nvPr>
        </p:nvSpPr>
        <p:spPr>
          <a:xfrm>
            <a:off x="755575" y="1275606"/>
            <a:ext cx="6545591" cy="340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spcBef>
                <a:spcPts val="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Rated duration at 35</a:t>
            </a:r>
            <a:r>
              <a:rPr lang="uk-UA" sz="1600" dirty="0" smtClean="0"/>
              <a:t> </a:t>
            </a:r>
            <a:r>
              <a:rPr lang="en-US" sz="1600" dirty="0"/>
              <a:t>l</a:t>
            </a:r>
            <a:r>
              <a:rPr lang="uk-UA" sz="1600" dirty="0" smtClean="0"/>
              <a:t>/</a:t>
            </a:r>
            <a:r>
              <a:rPr lang="en-US" sz="1600" dirty="0" smtClean="0"/>
              <a:t>min</a:t>
            </a:r>
            <a:r>
              <a:rPr lang="uk-UA" sz="1600" dirty="0"/>
              <a:t>	</a:t>
            </a:r>
            <a:r>
              <a:rPr lang="uk-UA" sz="1600" dirty="0" smtClean="0"/>
              <a:t>	</a:t>
            </a:r>
            <a:r>
              <a:rPr lang="en-US" sz="1600" dirty="0" smtClean="0"/>
              <a:t>	30 min</a:t>
            </a:r>
            <a:endParaRPr lang="uk-UA" sz="1600" dirty="0" smtClean="0"/>
          </a:p>
          <a:p>
            <a:pPr marL="285750" lvl="0" indent="-285750">
              <a:spcBef>
                <a:spcPts val="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Rated duration at rest	</a:t>
            </a:r>
            <a:r>
              <a:rPr lang="uk-UA" sz="1600" dirty="0" smtClean="0"/>
              <a:t>	</a:t>
            </a:r>
            <a:r>
              <a:rPr lang="en-US" sz="1600" dirty="0" smtClean="0"/>
              <a:t>	90 min</a:t>
            </a:r>
            <a:endParaRPr lang="uk-UA" sz="1600" dirty="0" smtClean="0"/>
          </a:p>
          <a:p>
            <a:pPr marL="285750" lvl="0" indent="-285750">
              <a:spcBef>
                <a:spcPts val="36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Temperature </a:t>
            </a:r>
            <a:r>
              <a:rPr lang="en-US" sz="1600" dirty="0"/>
              <a:t>of inhaled </a:t>
            </a:r>
            <a:r>
              <a:rPr lang="en-US" sz="1600" dirty="0" smtClean="0"/>
              <a:t>gas, max	</a:t>
            </a:r>
            <a:r>
              <a:rPr lang="uk-UA" sz="1600" dirty="0" smtClean="0"/>
              <a:t>	</a:t>
            </a:r>
            <a:r>
              <a:rPr lang="en-US" sz="1600" dirty="0" smtClean="0"/>
              <a:t>50 </a:t>
            </a:r>
            <a:r>
              <a:rPr lang="en-US" sz="1600" baseline="30000" dirty="0"/>
              <a:t>0</a:t>
            </a:r>
            <a:r>
              <a:rPr lang="en-US" sz="1600" dirty="0"/>
              <a:t>C</a:t>
            </a:r>
            <a:endParaRPr sz="1600" dirty="0"/>
          </a:p>
          <a:p>
            <a:pPr marL="285750" lvl="0" indent="-285750" algn="l" rtl="0">
              <a:spcBef>
                <a:spcPts val="360"/>
              </a:spcBef>
              <a:spcAft>
                <a:spcPts val="0"/>
              </a:spcAft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Breathing resistance, max</a:t>
            </a:r>
            <a:r>
              <a:rPr lang="en-US" sz="1600" dirty="0"/>
              <a:t>		</a:t>
            </a:r>
            <a:r>
              <a:rPr lang="uk-UA" sz="1600" dirty="0" smtClean="0"/>
              <a:t>	</a:t>
            </a:r>
            <a:r>
              <a:rPr lang="en-US" sz="1600" dirty="0" smtClean="0"/>
              <a:t>1,0 </a:t>
            </a:r>
            <a:r>
              <a:rPr lang="en-US" sz="1600" dirty="0" err="1" smtClean="0"/>
              <a:t>kPa</a:t>
            </a:r>
            <a:endParaRPr sz="1600" dirty="0"/>
          </a:p>
          <a:p>
            <a:pPr marL="285750" lvl="0" indent="-285750" algn="l" rtl="0">
              <a:spcBef>
                <a:spcPts val="360"/>
              </a:spcBef>
              <a:spcAft>
                <a:spcPts val="0"/>
              </a:spcAft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Average CO</a:t>
            </a:r>
            <a:r>
              <a:rPr lang="en-US" sz="1600" baseline="-25000" dirty="0" smtClean="0"/>
              <a:t>2 </a:t>
            </a:r>
            <a:r>
              <a:rPr lang="en-US" sz="1600" dirty="0" smtClean="0"/>
              <a:t>content </a:t>
            </a:r>
            <a:r>
              <a:rPr lang="en-US" sz="1600" dirty="0"/>
              <a:t>			</a:t>
            </a:r>
            <a:r>
              <a:rPr lang="en-US" sz="1600" dirty="0" smtClean="0"/>
              <a:t>1,5</a:t>
            </a:r>
            <a:r>
              <a:rPr lang="en-US" sz="1600" dirty="0"/>
              <a:t>%</a:t>
            </a:r>
            <a:endParaRPr sz="1600" dirty="0"/>
          </a:p>
          <a:p>
            <a:pPr marL="285750" lvl="0" indent="-285750">
              <a:spcBef>
                <a:spcPts val="36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/>
              <a:t>Weight of escape hood in box 	</a:t>
            </a:r>
            <a:r>
              <a:rPr lang="uk-UA" sz="1600" dirty="0" smtClean="0"/>
              <a:t>	2,35</a:t>
            </a:r>
            <a:r>
              <a:rPr lang="en-US" sz="1600" dirty="0" smtClean="0"/>
              <a:t> kg</a:t>
            </a:r>
            <a:endParaRPr lang="uk-UA" sz="1600" dirty="0" smtClean="0"/>
          </a:p>
          <a:p>
            <a:pPr marL="285750" lvl="0" indent="-285750">
              <a:spcBef>
                <a:spcPts val="36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/>
              <a:t>Weight of escape hood in bag </a:t>
            </a:r>
            <a:r>
              <a:rPr lang="uk-UA" sz="1600" dirty="0" smtClean="0"/>
              <a:t>		2,15</a:t>
            </a:r>
            <a:r>
              <a:rPr lang="en-US" sz="1600" dirty="0" smtClean="0"/>
              <a:t> kg</a:t>
            </a:r>
            <a:endParaRPr sz="1600" dirty="0"/>
          </a:p>
          <a:p>
            <a:pPr marL="285750" lvl="0" indent="-285750">
              <a:spcBef>
                <a:spcPts val="36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Weight of working part		</a:t>
            </a:r>
            <a:r>
              <a:rPr lang="uk-UA" sz="1600" dirty="0" smtClean="0"/>
              <a:t>	1,9 </a:t>
            </a:r>
            <a:r>
              <a:rPr lang="en-US" sz="1600" dirty="0" smtClean="0"/>
              <a:t>kg</a:t>
            </a:r>
            <a:endParaRPr lang="uk-UA" sz="1600" dirty="0" smtClean="0"/>
          </a:p>
          <a:p>
            <a:pPr marL="285750" lvl="0" indent="-285750">
              <a:spcBef>
                <a:spcPts val="360"/>
              </a:spcBef>
              <a:buClr>
                <a:srgbClr val="FFDD00"/>
              </a:buClr>
              <a:buSzPts val="1800"/>
              <a:buFont typeface="Noto Sans Symbols"/>
              <a:buChar char="❑"/>
            </a:pPr>
            <a:r>
              <a:rPr lang="en-US" sz="1600" dirty="0" smtClean="0"/>
              <a:t>Shelf life</a:t>
            </a:r>
            <a:r>
              <a:rPr lang="en-US" sz="1600" dirty="0"/>
              <a:t>		</a:t>
            </a:r>
            <a:r>
              <a:rPr lang="uk-UA" sz="1600" dirty="0" smtClean="0"/>
              <a:t>		</a:t>
            </a:r>
            <a:r>
              <a:rPr lang="en-US" sz="1600" dirty="0" smtClean="0"/>
              <a:t>10 years</a:t>
            </a:r>
            <a:endParaRPr lang="uk-UA" sz="16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69" y="23903"/>
            <a:ext cx="1744913" cy="42778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5" y="681926"/>
            <a:ext cx="6552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Helvetica Neue"/>
              </a:rPr>
              <a:t>Meets the requirements of MED; SOLAS 74 Reg.II-2/13; ISO 23269-1</a:t>
            </a:r>
            <a:endParaRPr lang="en-US" sz="1600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6376144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EmSCAPE EEBD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75171"/>
            <a:ext cx="2339752" cy="3521149"/>
          </a:xfr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7222012"/>
              </p:ext>
            </p:extLst>
          </p:nvPr>
        </p:nvGraphicFramePr>
        <p:xfrm>
          <a:off x="2915816" y="5555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48963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EmSCAPE MAIN DATA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54189072"/>
              </p:ext>
            </p:extLst>
          </p:nvPr>
        </p:nvGraphicFramePr>
        <p:xfrm>
          <a:off x="107504" y="771550"/>
          <a:ext cx="4896544" cy="3421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4228" y="771550"/>
            <a:ext cx="2406729" cy="342137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19872" y="426369"/>
            <a:ext cx="3006080" cy="4176464"/>
          </a:xfrm>
          <a:prstGeom prst="rect">
            <a:avLst/>
          </a:prstGeom>
          <a:blipFill dpi="0" rotWithShape="1">
            <a:blip r:embed="rId8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92304" y="3883004"/>
            <a:ext cx="166121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>
                <a:solidFill>
                  <a:schemeClr val="bg1">
                    <a:lumMod val="85000"/>
                  </a:schemeClr>
                </a:solidFill>
                <a:latin typeface="Helvetica Neue"/>
              </a:rPr>
              <a:t>2984</a:t>
            </a:r>
            <a:endParaRPr lang="ru-RU" sz="1700" dirty="0">
              <a:solidFill>
                <a:schemeClr val="bg1">
                  <a:lumMod val="85000"/>
                </a:schemeClr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4220078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139952" y="627534"/>
            <a:ext cx="5004048" cy="3744416"/>
          </a:xfrm>
          <a:prstGeom prst="rect">
            <a:avLst/>
          </a:prstGeom>
          <a:blipFill dpi="0" rotWithShape="1">
            <a:blip r:embed="rId3"/>
            <a:srcRect/>
            <a:stretch>
              <a:fillRect l="-53246" t="-19618" r="-7115"/>
            </a:stretch>
          </a:blip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375"/>
            <a:ext cx="8460432" cy="421159"/>
          </a:xfrm>
        </p:spPr>
        <p:txBody>
          <a:bodyPr/>
          <a:lstStyle/>
          <a:p>
            <a:pPr algn="r"/>
            <a:r>
              <a:rPr lang="en-US" dirty="0" smtClean="0"/>
              <a:t>LOWER TCO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62" y="627534"/>
            <a:ext cx="4131890" cy="3528392"/>
          </a:xfrm>
          <a:gradFill>
            <a:gsLst>
              <a:gs pos="0">
                <a:schemeClr val="bg1">
                  <a:alpha val="53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10800000" scaled="0"/>
          </a:gradFill>
        </p:spPr>
        <p:txBody>
          <a:bodyPr/>
          <a:lstStyle/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Simple implementation due to the small size, lightweight and packaging</a:t>
            </a:r>
          </a:p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Total cost of ownership is much lower than compressed oxygen or compressed air which require periodical maintenance of high pressure components</a:t>
            </a:r>
          </a:p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Same TCO as for other KO2 EEBD but with longer duration time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917" y="0"/>
            <a:ext cx="9144000" cy="5259238"/>
          </a:xfrm>
          <a:prstGeom prst="rect">
            <a:avLst/>
          </a:prstGeom>
          <a:blipFill dpi="0" rotWithShape="1">
            <a:blip r:embed="rId3">
              <a:alphaModFix amt="40000"/>
            </a:blip>
            <a:srcRect/>
            <a:stretch>
              <a:fillRect l="-1" t="-83406" r="-186893"/>
            </a:stretch>
          </a:blip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11960" y="4659982"/>
            <a:ext cx="493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6B408"/>
                </a:solidFill>
              </a:rPr>
              <a:t>EmSCAPE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5694"/>
                </a:solidFill>
              </a:rPr>
              <a:t>SEMMCO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536D6F"/>
                </a:solidFill>
              </a:rPr>
              <a:t>Chinese EEBD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D17C17"/>
                </a:solidFill>
              </a:rPr>
              <a:t>EEBD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3CAC41"/>
                </a:solidFill>
              </a:rPr>
              <a:t>Ocenco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30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SERVICE COST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915566"/>
            <a:ext cx="4176464" cy="3240360"/>
          </a:xfrm>
        </p:spPr>
        <p:txBody>
          <a:bodyPr/>
          <a:lstStyle/>
          <a:p>
            <a:r>
              <a:rPr lang="en-US" sz="2200" b="1" dirty="0" smtClean="0">
                <a:latin typeface="Helvetica Neue" panose="020B0604020202020204" charset="0"/>
              </a:rPr>
              <a:t>Just </a:t>
            </a:r>
            <a:r>
              <a:rPr lang="en-US" sz="2200" b="1" dirty="0">
                <a:latin typeface="Helvetica Neue" panose="020B0604020202020204" charset="0"/>
              </a:rPr>
              <a:t>simple visual inspection</a:t>
            </a:r>
          </a:p>
          <a:p>
            <a:endParaRPr lang="en-US" dirty="0"/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091673" y="1159696"/>
            <a:ext cx="3996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Helvetica Neue" panose="020B0604020202020204" charset="0"/>
              </a:rPr>
              <a:t>Service</a:t>
            </a:r>
            <a:r>
              <a:rPr lang="en-US" sz="2000" b="1" dirty="0">
                <a:latin typeface="Helvetica Neue" panose="020B0604020202020204" charset="0"/>
              </a:rPr>
              <a:t> </a:t>
            </a:r>
            <a:r>
              <a:rPr lang="en-US" sz="2000" dirty="0">
                <a:latin typeface="Helvetica Neue" panose="020B0604020202020204" charset="0"/>
              </a:rPr>
              <a:t>easiness</a:t>
            </a:r>
            <a:r>
              <a:rPr lang="en-US" sz="2000" b="1" dirty="0">
                <a:latin typeface="Helvetica Neue" panose="020B0604020202020204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50839" y="1845346"/>
            <a:ext cx="3751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buClr>
                <a:srgbClr val="FFD101"/>
              </a:buClr>
            </a:pPr>
            <a:r>
              <a:rPr lang="en-US" sz="2000" dirty="0">
                <a:latin typeface="Helvetica Neue" panose="020B0604020202020204" charset="0"/>
              </a:rPr>
              <a:t>No high pressure components and hydro test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70563" y="3057889"/>
            <a:ext cx="203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>
              <a:buClr>
                <a:srgbClr val="FFD101"/>
              </a:buClr>
            </a:pPr>
            <a:r>
              <a:rPr lang="en-US" sz="2000" dirty="0">
                <a:latin typeface="Helvetica Neue" panose="020B0604020202020204" charset="0"/>
              </a:rPr>
              <a:t>No </a:t>
            </a:r>
            <a:r>
              <a:rPr lang="en-US" sz="2000" dirty="0" smtClean="0">
                <a:latin typeface="Helvetica Neue" panose="020B0604020202020204" charset="0"/>
              </a:rPr>
              <a:t>refill</a:t>
            </a:r>
            <a:endParaRPr lang="en-US" sz="2000" dirty="0">
              <a:latin typeface="Helvetica Neue" panose="020B060402020202020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60061" y="3788208"/>
            <a:ext cx="215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>
              <a:buClr>
                <a:srgbClr val="FFD101"/>
              </a:buClr>
            </a:pPr>
            <a:r>
              <a:rPr lang="en-US" sz="2000" dirty="0">
                <a:latin typeface="Helvetica Neue" panose="020B0604020202020204" charset="0"/>
              </a:rPr>
              <a:t>No weight check</a:t>
            </a:r>
          </a:p>
        </p:txBody>
      </p:sp>
      <p:sp>
        <p:nvSpPr>
          <p:cNvPr id="28" name="Rounded Rectangle 26"/>
          <p:cNvSpPr/>
          <p:nvPr/>
        </p:nvSpPr>
        <p:spPr>
          <a:xfrm>
            <a:off x="8316416" y="915566"/>
            <a:ext cx="504064" cy="7721600"/>
          </a:xfrm>
          <a:prstGeom prst="roundRect">
            <a:avLst>
              <a:gd name="adj" fmla="val 50000"/>
            </a:avLst>
          </a:prstGeom>
          <a:solidFill>
            <a:srgbClr val="CF423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9" name="Oval 32"/>
          <p:cNvSpPr/>
          <p:nvPr/>
        </p:nvSpPr>
        <p:spPr>
          <a:xfrm>
            <a:off x="8061326" y="915569"/>
            <a:ext cx="1034473" cy="1034475"/>
          </a:xfrm>
          <a:prstGeom prst="ellipse">
            <a:avLst/>
          </a:prstGeom>
          <a:solidFill>
            <a:srgbClr val="CF423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30" name="Group 40"/>
          <p:cNvGrpSpPr/>
          <p:nvPr/>
        </p:nvGrpSpPr>
        <p:grpSpPr>
          <a:xfrm>
            <a:off x="7087524" y="1722966"/>
            <a:ext cx="1034473" cy="6841067"/>
            <a:chOff x="6406152" y="1314448"/>
            <a:chExt cx="822960" cy="5442303"/>
          </a:xfrm>
          <a:solidFill>
            <a:srgbClr val="1D6E9B"/>
          </a:solidFill>
        </p:grpSpPr>
        <p:sp>
          <p:nvSpPr>
            <p:cNvPr id="31" name="Rounded Rectangle 41"/>
            <p:cNvSpPr/>
            <p:nvPr/>
          </p:nvSpPr>
          <p:spPr>
            <a:xfrm>
              <a:off x="6609085" y="1314448"/>
              <a:ext cx="401001" cy="5442303"/>
            </a:xfrm>
            <a:prstGeom prst="roundRect">
              <a:avLst>
                <a:gd name="adj" fmla="val 50000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2" name="Oval 42"/>
            <p:cNvSpPr/>
            <p:nvPr/>
          </p:nvSpPr>
          <p:spPr>
            <a:xfrm>
              <a:off x="6406152" y="1314450"/>
              <a:ext cx="822960" cy="822960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33" name="Rounded Rectangle 44"/>
          <p:cNvSpPr/>
          <p:nvPr/>
        </p:nvSpPr>
        <p:spPr>
          <a:xfrm>
            <a:off x="6352866" y="2757444"/>
            <a:ext cx="504064" cy="6275663"/>
          </a:xfrm>
          <a:prstGeom prst="roundRect">
            <a:avLst>
              <a:gd name="adj" fmla="val 50000"/>
            </a:avLst>
          </a:prstGeom>
          <a:solidFill>
            <a:srgbClr val="F49D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34" name="Oval 45"/>
          <p:cNvSpPr/>
          <p:nvPr/>
        </p:nvSpPr>
        <p:spPr>
          <a:xfrm>
            <a:off x="6097776" y="2757447"/>
            <a:ext cx="1034473" cy="1034475"/>
          </a:xfrm>
          <a:prstGeom prst="ellipse">
            <a:avLst/>
          </a:prstGeom>
          <a:solidFill>
            <a:srgbClr val="F49D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35" name="Group 46"/>
          <p:cNvGrpSpPr/>
          <p:nvPr/>
        </p:nvGrpSpPr>
        <p:grpSpPr>
          <a:xfrm>
            <a:off x="5037249" y="3514162"/>
            <a:ext cx="1034473" cy="6275663"/>
            <a:chOff x="6406152" y="1314448"/>
            <a:chExt cx="822960" cy="4992505"/>
          </a:xfrm>
          <a:solidFill>
            <a:srgbClr val="4DB3C7"/>
          </a:solidFill>
        </p:grpSpPr>
        <p:sp>
          <p:nvSpPr>
            <p:cNvPr id="36" name="Rounded Rectangle 47"/>
            <p:cNvSpPr/>
            <p:nvPr/>
          </p:nvSpPr>
          <p:spPr>
            <a:xfrm>
              <a:off x="6609085" y="1314448"/>
              <a:ext cx="401001" cy="4992505"/>
            </a:xfrm>
            <a:prstGeom prst="roundRect">
              <a:avLst>
                <a:gd name="adj" fmla="val 50000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7" name="Oval 48"/>
            <p:cNvSpPr/>
            <p:nvPr/>
          </p:nvSpPr>
          <p:spPr>
            <a:xfrm>
              <a:off x="6406152" y="1314450"/>
              <a:ext cx="822960" cy="822960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38" name="Freeform 121"/>
          <p:cNvSpPr>
            <a:spLocks noEditPoints="1"/>
          </p:cNvSpPr>
          <p:nvPr/>
        </p:nvSpPr>
        <p:spPr bwMode="auto">
          <a:xfrm>
            <a:off x="8215491" y="1137118"/>
            <a:ext cx="726141" cy="591376"/>
          </a:xfrm>
          <a:custGeom>
            <a:avLst/>
            <a:gdLst>
              <a:gd name="T0" fmla="*/ 333 w 703"/>
              <a:gd name="T1" fmla="*/ 406 h 572"/>
              <a:gd name="T2" fmla="*/ 198 w 703"/>
              <a:gd name="T3" fmla="*/ 553 h 572"/>
              <a:gd name="T4" fmla="*/ 157 w 703"/>
              <a:gd name="T5" fmla="*/ 568 h 572"/>
              <a:gd name="T6" fmla="*/ 79 w 703"/>
              <a:gd name="T7" fmla="*/ 460 h 572"/>
              <a:gd name="T8" fmla="*/ 207 w 703"/>
              <a:gd name="T9" fmla="*/ 350 h 572"/>
              <a:gd name="T10" fmla="*/ 112 w 703"/>
              <a:gd name="T11" fmla="*/ 218 h 572"/>
              <a:gd name="T12" fmla="*/ 17 w 703"/>
              <a:gd name="T13" fmla="*/ 75 h 572"/>
              <a:gd name="T14" fmla="*/ 82 w 703"/>
              <a:gd name="T15" fmla="*/ 129 h 572"/>
              <a:gd name="T16" fmla="*/ 76 w 703"/>
              <a:gd name="T17" fmla="*/ 24 h 572"/>
              <a:gd name="T18" fmla="*/ 112 w 703"/>
              <a:gd name="T19" fmla="*/ 8 h 572"/>
              <a:gd name="T20" fmla="*/ 317 w 703"/>
              <a:gd name="T21" fmla="*/ 245 h 572"/>
              <a:gd name="T22" fmla="*/ 381 w 703"/>
              <a:gd name="T23" fmla="*/ 208 h 572"/>
              <a:gd name="T24" fmla="*/ 400 w 703"/>
              <a:gd name="T25" fmla="*/ 75 h 572"/>
              <a:gd name="T26" fmla="*/ 300 w 703"/>
              <a:gd name="T27" fmla="*/ 32 h 572"/>
              <a:gd name="T28" fmla="*/ 563 w 703"/>
              <a:gd name="T29" fmla="*/ 80 h 572"/>
              <a:gd name="T30" fmla="*/ 609 w 703"/>
              <a:gd name="T31" fmla="*/ 172 h 572"/>
              <a:gd name="T32" fmla="*/ 695 w 703"/>
              <a:gd name="T33" fmla="*/ 219 h 572"/>
              <a:gd name="T34" fmla="*/ 611 w 703"/>
              <a:gd name="T35" fmla="*/ 324 h 572"/>
              <a:gd name="T36" fmla="*/ 557 w 703"/>
              <a:gd name="T37" fmla="*/ 265 h 572"/>
              <a:gd name="T38" fmla="*/ 439 w 703"/>
              <a:gd name="T39" fmla="*/ 265 h 572"/>
              <a:gd name="T40" fmla="*/ 402 w 703"/>
              <a:gd name="T41" fmla="*/ 330 h 572"/>
              <a:gd name="T42" fmla="*/ 555 w 703"/>
              <a:gd name="T43" fmla="*/ 556 h 572"/>
              <a:gd name="T44" fmla="*/ 338 w 703"/>
              <a:gd name="T45" fmla="*/ 392 h 572"/>
              <a:gd name="T46" fmla="*/ 545 w 703"/>
              <a:gd name="T47" fmla="*/ 546 h 572"/>
              <a:gd name="T48" fmla="*/ 387 w 703"/>
              <a:gd name="T49" fmla="*/ 336 h 572"/>
              <a:gd name="T50" fmla="*/ 425 w 703"/>
              <a:gd name="T51" fmla="*/ 276 h 572"/>
              <a:gd name="T52" fmla="*/ 423 w 703"/>
              <a:gd name="T53" fmla="*/ 265 h 572"/>
              <a:gd name="T54" fmla="*/ 560 w 703"/>
              <a:gd name="T55" fmla="*/ 217 h 572"/>
              <a:gd name="T56" fmla="*/ 606 w 703"/>
              <a:gd name="T57" fmla="*/ 308 h 572"/>
              <a:gd name="T58" fmla="*/ 685 w 703"/>
              <a:gd name="T59" fmla="*/ 229 h 572"/>
              <a:gd name="T60" fmla="*/ 644 w 703"/>
              <a:gd name="T61" fmla="*/ 193 h 572"/>
              <a:gd name="T62" fmla="*/ 594 w 703"/>
              <a:gd name="T63" fmla="*/ 142 h 572"/>
              <a:gd name="T64" fmla="*/ 314 w 703"/>
              <a:gd name="T65" fmla="*/ 28 h 572"/>
              <a:gd name="T66" fmla="*/ 324 w 703"/>
              <a:gd name="T67" fmla="*/ 29 h 572"/>
              <a:gd name="T68" fmla="*/ 414 w 703"/>
              <a:gd name="T69" fmla="*/ 195 h 572"/>
              <a:gd name="T70" fmla="*/ 377 w 703"/>
              <a:gd name="T71" fmla="*/ 222 h 572"/>
              <a:gd name="T72" fmla="*/ 359 w 703"/>
              <a:gd name="T73" fmla="*/ 230 h 572"/>
              <a:gd name="T74" fmla="*/ 200 w 703"/>
              <a:gd name="T75" fmla="*/ 148 h 572"/>
              <a:gd name="T76" fmla="*/ 112 w 703"/>
              <a:gd name="T77" fmla="*/ 22 h 572"/>
              <a:gd name="T78" fmla="*/ 131 w 703"/>
              <a:gd name="T79" fmla="*/ 132 h 572"/>
              <a:gd name="T80" fmla="*/ 22 w 703"/>
              <a:gd name="T81" fmla="*/ 95 h 572"/>
              <a:gd name="T82" fmla="*/ 140 w 703"/>
              <a:gd name="T83" fmla="*/ 199 h 572"/>
              <a:gd name="T84" fmla="*/ 255 w 703"/>
              <a:gd name="T85" fmla="*/ 318 h 572"/>
              <a:gd name="T86" fmla="*/ 98 w 703"/>
              <a:gd name="T87" fmla="*/ 464 h 572"/>
              <a:gd name="T88" fmla="*/ 142 w 703"/>
              <a:gd name="T89" fmla="*/ 533 h 572"/>
              <a:gd name="T90" fmla="*/ 178 w 703"/>
              <a:gd name="T91" fmla="*/ 557 h 572"/>
              <a:gd name="T92" fmla="*/ 299 w 703"/>
              <a:gd name="T93" fmla="*/ 41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03" h="572">
                <a:moveTo>
                  <a:pt x="518" y="572"/>
                </a:moveTo>
                <a:cubicBezTo>
                  <a:pt x="505" y="572"/>
                  <a:pt x="494" y="568"/>
                  <a:pt x="486" y="559"/>
                </a:cubicBezTo>
                <a:cubicBezTo>
                  <a:pt x="333" y="406"/>
                  <a:pt x="333" y="406"/>
                  <a:pt x="333" y="406"/>
                </a:cubicBezTo>
                <a:cubicBezTo>
                  <a:pt x="324" y="414"/>
                  <a:pt x="316" y="421"/>
                  <a:pt x="308" y="428"/>
                </a:cubicBezTo>
                <a:cubicBezTo>
                  <a:pt x="296" y="438"/>
                  <a:pt x="285" y="448"/>
                  <a:pt x="272" y="461"/>
                </a:cubicBezTo>
                <a:cubicBezTo>
                  <a:pt x="252" y="481"/>
                  <a:pt x="216" y="530"/>
                  <a:pt x="198" y="553"/>
                </a:cubicBezTo>
                <a:cubicBezTo>
                  <a:pt x="190" y="565"/>
                  <a:pt x="188" y="567"/>
                  <a:pt x="187" y="568"/>
                </a:cubicBezTo>
                <a:cubicBezTo>
                  <a:pt x="184" y="571"/>
                  <a:pt x="177" y="572"/>
                  <a:pt x="172" y="572"/>
                </a:cubicBezTo>
                <a:cubicBezTo>
                  <a:pt x="167" y="572"/>
                  <a:pt x="160" y="571"/>
                  <a:pt x="157" y="568"/>
                </a:cubicBezTo>
                <a:cubicBezTo>
                  <a:pt x="155" y="566"/>
                  <a:pt x="145" y="556"/>
                  <a:pt x="132" y="543"/>
                </a:cubicBezTo>
                <a:cubicBezTo>
                  <a:pt x="132" y="543"/>
                  <a:pt x="83" y="494"/>
                  <a:pt x="79" y="490"/>
                </a:cubicBezTo>
                <a:cubicBezTo>
                  <a:pt x="74" y="484"/>
                  <a:pt x="73" y="466"/>
                  <a:pt x="79" y="460"/>
                </a:cubicBezTo>
                <a:cubicBezTo>
                  <a:pt x="80" y="459"/>
                  <a:pt x="82" y="457"/>
                  <a:pt x="90" y="452"/>
                </a:cubicBezTo>
                <a:cubicBezTo>
                  <a:pt x="108" y="441"/>
                  <a:pt x="144" y="418"/>
                  <a:pt x="163" y="398"/>
                </a:cubicBezTo>
                <a:cubicBezTo>
                  <a:pt x="176" y="385"/>
                  <a:pt x="191" y="368"/>
                  <a:pt x="207" y="350"/>
                </a:cubicBezTo>
                <a:cubicBezTo>
                  <a:pt x="218" y="338"/>
                  <a:pt x="229" y="325"/>
                  <a:pt x="240" y="314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31" y="216"/>
                  <a:pt x="121" y="218"/>
                  <a:pt x="112" y="218"/>
                </a:cubicBezTo>
                <a:cubicBezTo>
                  <a:pt x="84" y="218"/>
                  <a:pt x="57" y="207"/>
                  <a:pt x="37" y="187"/>
                </a:cubicBezTo>
                <a:cubicBezTo>
                  <a:pt x="9" y="159"/>
                  <a:pt x="0" y="118"/>
                  <a:pt x="12" y="80"/>
                </a:cubicBezTo>
                <a:cubicBezTo>
                  <a:pt x="13" y="77"/>
                  <a:pt x="15" y="76"/>
                  <a:pt x="17" y="75"/>
                </a:cubicBezTo>
                <a:cubicBezTo>
                  <a:pt x="19" y="74"/>
                  <a:pt x="22" y="75"/>
                  <a:pt x="24" y="77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6" y="129"/>
                  <a:pt x="78" y="129"/>
                  <a:pt x="82" y="129"/>
                </a:cubicBezTo>
                <a:cubicBezTo>
                  <a:pt x="96" y="129"/>
                  <a:pt x="117" y="125"/>
                  <a:pt x="121" y="122"/>
                </a:cubicBezTo>
                <a:cubicBezTo>
                  <a:pt x="125" y="115"/>
                  <a:pt x="129" y="83"/>
                  <a:pt x="127" y="76"/>
                </a:cubicBezTo>
                <a:cubicBezTo>
                  <a:pt x="76" y="24"/>
                  <a:pt x="76" y="24"/>
                  <a:pt x="76" y="24"/>
                </a:cubicBezTo>
                <a:cubicBezTo>
                  <a:pt x="74" y="23"/>
                  <a:pt x="74" y="20"/>
                  <a:pt x="74" y="18"/>
                </a:cubicBezTo>
                <a:cubicBezTo>
                  <a:pt x="75" y="15"/>
                  <a:pt x="77" y="14"/>
                  <a:pt x="79" y="13"/>
                </a:cubicBezTo>
                <a:cubicBezTo>
                  <a:pt x="89" y="9"/>
                  <a:pt x="101" y="8"/>
                  <a:pt x="112" y="8"/>
                </a:cubicBezTo>
                <a:cubicBezTo>
                  <a:pt x="140" y="8"/>
                  <a:pt x="166" y="18"/>
                  <a:pt x="186" y="38"/>
                </a:cubicBezTo>
                <a:cubicBezTo>
                  <a:pt x="213" y="65"/>
                  <a:pt x="223" y="104"/>
                  <a:pt x="213" y="141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30" y="235"/>
                  <a:pt x="342" y="226"/>
                  <a:pt x="351" y="219"/>
                </a:cubicBezTo>
                <a:cubicBezTo>
                  <a:pt x="356" y="215"/>
                  <a:pt x="360" y="212"/>
                  <a:pt x="362" y="211"/>
                </a:cubicBezTo>
                <a:cubicBezTo>
                  <a:pt x="368" y="206"/>
                  <a:pt x="375" y="205"/>
                  <a:pt x="381" y="208"/>
                </a:cubicBezTo>
                <a:cubicBezTo>
                  <a:pt x="387" y="203"/>
                  <a:pt x="387" y="203"/>
                  <a:pt x="387" y="203"/>
                </a:cubicBezTo>
                <a:cubicBezTo>
                  <a:pt x="404" y="185"/>
                  <a:pt x="404" y="185"/>
                  <a:pt x="404" y="185"/>
                </a:cubicBezTo>
                <a:cubicBezTo>
                  <a:pt x="424" y="165"/>
                  <a:pt x="450" y="125"/>
                  <a:pt x="400" y="75"/>
                </a:cubicBezTo>
                <a:cubicBezTo>
                  <a:pt x="369" y="45"/>
                  <a:pt x="332" y="43"/>
                  <a:pt x="324" y="43"/>
                </a:cubicBezTo>
                <a:cubicBezTo>
                  <a:pt x="321" y="43"/>
                  <a:pt x="319" y="43"/>
                  <a:pt x="318" y="43"/>
                </a:cubicBezTo>
                <a:cubicBezTo>
                  <a:pt x="310" y="45"/>
                  <a:pt x="302" y="40"/>
                  <a:pt x="300" y="32"/>
                </a:cubicBezTo>
                <a:cubicBezTo>
                  <a:pt x="299" y="25"/>
                  <a:pt x="301" y="19"/>
                  <a:pt x="307" y="16"/>
                </a:cubicBezTo>
                <a:cubicBezTo>
                  <a:pt x="325" y="6"/>
                  <a:pt x="354" y="0"/>
                  <a:pt x="383" y="0"/>
                </a:cubicBezTo>
                <a:cubicBezTo>
                  <a:pt x="429" y="0"/>
                  <a:pt x="497" y="14"/>
                  <a:pt x="563" y="80"/>
                </a:cubicBezTo>
                <a:cubicBezTo>
                  <a:pt x="593" y="110"/>
                  <a:pt x="606" y="127"/>
                  <a:pt x="608" y="140"/>
                </a:cubicBezTo>
                <a:cubicBezTo>
                  <a:pt x="609" y="146"/>
                  <a:pt x="608" y="152"/>
                  <a:pt x="608" y="157"/>
                </a:cubicBezTo>
                <a:cubicBezTo>
                  <a:pt x="607" y="164"/>
                  <a:pt x="607" y="169"/>
                  <a:pt x="609" y="172"/>
                </a:cubicBezTo>
                <a:cubicBezTo>
                  <a:pt x="617" y="179"/>
                  <a:pt x="627" y="181"/>
                  <a:pt x="642" y="179"/>
                </a:cubicBezTo>
                <a:cubicBezTo>
                  <a:pt x="649" y="178"/>
                  <a:pt x="657" y="181"/>
                  <a:pt x="662" y="186"/>
                </a:cubicBezTo>
                <a:cubicBezTo>
                  <a:pt x="695" y="219"/>
                  <a:pt x="695" y="219"/>
                  <a:pt x="695" y="219"/>
                </a:cubicBezTo>
                <a:cubicBezTo>
                  <a:pt x="703" y="227"/>
                  <a:pt x="703" y="240"/>
                  <a:pt x="695" y="249"/>
                </a:cubicBezTo>
                <a:cubicBezTo>
                  <a:pt x="626" y="318"/>
                  <a:pt x="626" y="318"/>
                  <a:pt x="626" y="318"/>
                </a:cubicBezTo>
                <a:cubicBezTo>
                  <a:pt x="622" y="322"/>
                  <a:pt x="616" y="324"/>
                  <a:pt x="611" y="324"/>
                </a:cubicBezTo>
                <a:cubicBezTo>
                  <a:pt x="605" y="324"/>
                  <a:pt x="600" y="322"/>
                  <a:pt x="596" y="318"/>
                </a:cubicBezTo>
                <a:cubicBezTo>
                  <a:pt x="563" y="285"/>
                  <a:pt x="563" y="285"/>
                  <a:pt x="563" y="285"/>
                </a:cubicBezTo>
                <a:cubicBezTo>
                  <a:pt x="558" y="280"/>
                  <a:pt x="556" y="273"/>
                  <a:pt x="557" y="265"/>
                </a:cubicBezTo>
                <a:cubicBezTo>
                  <a:pt x="561" y="247"/>
                  <a:pt x="558" y="235"/>
                  <a:pt x="550" y="227"/>
                </a:cubicBezTo>
                <a:cubicBezTo>
                  <a:pt x="537" y="214"/>
                  <a:pt x="528" y="210"/>
                  <a:pt x="512" y="212"/>
                </a:cubicBezTo>
                <a:cubicBezTo>
                  <a:pt x="498" y="214"/>
                  <a:pt x="471" y="234"/>
                  <a:pt x="439" y="265"/>
                </a:cubicBezTo>
                <a:cubicBezTo>
                  <a:pt x="442" y="272"/>
                  <a:pt x="442" y="279"/>
                  <a:pt x="436" y="285"/>
                </a:cubicBezTo>
                <a:cubicBezTo>
                  <a:pt x="435" y="287"/>
                  <a:pt x="432" y="291"/>
                  <a:pt x="428" y="296"/>
                </a:cubicBezTo>
                <a:cubicBezTo>
                  <a:pt x="421" y="305"/>
                  <a:pt x="412" y="317"/>
                  <a:pt x="402" y="330"/>
                </a:cubicBezTo>
                <a:cubicBezTo>
                  <a:pt x="559" y="487"/>
                  <a:pt x="559" y="487"/>
                  <a:pt x="559" y="487"/>
                </a:cubicBezTo>
                <a:cubicBezTo>
                  <a:pt x="567" y="496"/>
                  <a:pt x="572" y="508"/>
                  <a:pt x="571" y="521"/>
                </a:cubicBezTo>
                <a:cubicBezTo>
                  <a:pt x="570" y="534"/>
                  <a:pt x="565" y="546"/>
                  <a:pt x="555" y="556"/>
                </a:cubicBezTo>
                <a:cubicBezTo>
                  <a:pt x="545" y="566"/>
                  <a:pt x="531" y="572"/>
                  <a:pt x="518" y="572"/>
                </a:cubicBezTo>
                <a:close/>
                <a:moveTo>
                  <a:pt x="333" y="390"/>
                </a:moveTo>
                <a:cubicBezTo>
                  <a:pt x="335" y="390"/>
                  <a:pt x="337" y="390"/>
                  <a:pt x="338" y="392"/>
                </a:cubicBezTo>
                <a:cubicBezTo>
                  <a:pt x="496" y="550"/>
                  <a:pt x="496" y="550"/>
                  <a:pt x="496" y="550"/>
                </a:cubicBezTo>
                <a:cubicBezTo>
                  <a:pt x="502" y="555"/>
                  <a:pt x="509" y="558"/>
                  <a:pt x="518" y="558"/>
                </a:cubicBezTo>
                <a:cubicBezTo>
                  <a:pt x="527" y="558"/>
                  <a:pt x="538" y="554"/>
                  <a:pt x="545" y="546"/>
                </a:cubicBezTo>
                <a:cubicBezTo>
                  <a:pt x="552" y="539"/>
                  <a:pt x="557" y="530"/>
                  <a:pt x="557" y="520"/>
                </a:cubicBezTo>
                <a:cubicBezTo>
                  <a:pt x="558" y="511"/>
                  <a:pt x="555" y="503"/>
                  <a:pt x="549" y="497"/>
                </a:cubicBezTo>
                <a:cubicBezTo>
                  <a:pt x="387" y="336"/>
                  <a:pt x="387" y="336"/>
                  <a:pt x="387" y="336"/>
                </a:cubicBezTo>
                <a:cubicBezTo>
                  <a:pt x="385" y="333"/>
                  <a:pt x="385" y="329"/>
                  <a:pt x="387" y="326"/>
                </a:cubicBezTo>
                <a:cubicBezTo>
                  <a:pt x="399" y="312"/>
                  <a:pt x="409" y="297"/>
                  <a:pt x="416" y="288"/>
                </a:cubicBezTo>
                <a:cubicBezTo>
                  <a:pt x="421" y="282"/>
                  <a:pt x="424" y="278"/>
                  <a:pt x="425" y="276"/>
                </a:cubicBezTo>
                <a:cubicBezTo>
                  <a:pt x="428" y="274"/>
                  <a:pt x="428" y="272"/>
                  <a:pt x="425" y="270"/>
                </a:cubicBezTo>
                <a:cubicBezTo>
                  <a:pt x="425" y="270"/>
                  <a:pt x="425" y="269"/>
                  <a:pt x="425" y="269"/>
                </a:cubicBezTo>
                <a:cubicBezTo>
                  <a:pt x="423" y="268"/>
                  <a:pt x="423" y="267"/>
                  <a:pt x="423" y="265"/>
                </a:cubicBezTo>
                <a:cubicBezTo>
                  <a:pt x="422" y="263"/>
                  <a:pt x="423" y="261"/>
                  <a:pt x="425" y="259"/>
                </a:cubicBezTo>
                <a:cubicBezTo>
                  <a:pt x="451" y="233"/>
                  <a:pt x="487" y="201"/>
                  <a:pt x="511" y="198"/>
                </a:cubicBezTo>
                <a:cubicBezTo>
                  <a:pt x="534" y="196"/>
                  <a:pt x="547" y="204"/>
                  <a:pt x="560" y="217"/>
                </a:cubicBezTo>
                <a:cubicBezTo>
                  <a:pt x="571" y="228"/>
                  <a:pt x="575" y="245"/>
                  <a:pt x="571" y="267"/>
                </a:cubicBezTo>
                <a:cubicBezTo>
                  <a:pt x="571" y="269"/>
                  <a:pt x="570" y="273"/>
                  <a:pt x="573" y="275"/>
                </a:cubicBezTo>
                <a:cubicBezTo>
                  <a:pt x="606" y="308"/>
                  <a:pt x="606" y="308"/>
                  <a:pt x="606" y="308"/>
                </a:cubicBezTo>
                <a:cubicBezTo>
                  <a:pt x="608" y="310"/>
                  <a:pt x="613" y="310"/>
                  <a:pt x="616" y="308"/>
                </a:cubicBezTo>
                <a:cubicBezTo>
                  <a:pt x="685" y="239"/>
                  <a:pt x="685" y="239"/>
                  <a:pt x="685" y="239"/>
                </a:cubicBezTo>
                <a:cubicBezTo>
                  <a:pt x="687" y="236"/>
                  <a:pt x="687" y="232"/>
                  <a:pt x="685" y="229"/>
                </a:cubicBezTo>
                <a:cubicBezTo>
                  <a:pt x="652" y="196"/>
                  <a:pt x="652" y="196"/>
                  <a:pt x="652" y="196"/>
                </a:cubicBezTo>
                <a:cubicBezTo>
                  <a:pt x="650" y="194"/>
                  <a:pt x="647" y="193"/>
                  <a:pt x="645" y="193"/>
                </a:cubicBezTo>
                <a:cubicBezTo>
                  <a:pt x="645" y="193"/>
                  <a:pt x="644" y="193"/>
                  <a:pt x="644" y="193"/>
                </a:cubicBezTo>
                <a:cubicBezTo>
                  <a:pt x="624" y="196"/>
                  <a:pt x="610" y="192"/>
                  <a:pt x="600" y="182"/>
                </a:cubicBezTo>
                <a:cubicBezTo>
                  <a:pt x="592" y="174"/>
                  <a:pt x="593" y="164"/>
                  <a:pt x="594" y="155"/>
                </a:cubicBezTo>
                <a:cubicBezTo>
                  <a:pt x="594" y="151"/>
                  <a:pt x="595" y="146"/>
                  <a:pt x="594" y="142"/>
                </a:cubicBezTo>
                <a:cubicBezTo>
                  <a:pt x="592" y="129"/>
                  <a:pt x="563" y="100"/>
                  <a:pt x="553" y="90"/>
                </a:cubicBezTo>
                <a:cubicBezTo>
                  <a:pt x="490" y="27"/>
                  <a:pt x="426" y="14"/>
                  <a:pt x="383" y="14"/>
                </a:cubicBezTo>
                <a:cubicBezTo>
                  <a:pt x="351" y="14"/>
                  <a:pt x="326" y="21"/>
                  <a:pt x="314" y="28"/>
                </a:cubicBezTo>
                <a:cubicBezTo>
                  <a:pt x="314" y="28"/>
                  <a:pt x="314" y="29"/>
                  <a:pt x="314" y="29"/>
                </a:cubicBezTo>
                <a:cubicBezTo>
                  <a:pt x="315" y="30"/>
                  <a:pt x="315" y="30"/>
                  <a:pt x="315" y="30"/>
                </a:cubicBezTo>
                <a:cubicBezTo>
                  <a:pt x="318" y="29"/>
                  <a:pt x="321" y="29"/>
                  <a:pt x="324" y="29"/>
                </a:cubicBezTo>
                <a:cubicBezTo>
                  <a:pt x="333" y="29"/>
                  <a:pt x="375" y="31"/>
                  <a:pt x="410" y="65"/>
                </a:cubicBezTo>
                <a:cubicBezTo>
                  <a:pt x="435" y="90"/>
                  <a:pt x="446" y="116"/>
                  <a:pt x="442" y="143"/>
                </a:cubicBezTo>
                <a:cubicBezTo>
                  <a:pt x="439" y="168"/>
                  <a:pt x="423" y="186"/>
                  <a:pt x="414" y="195"/>
                </a:cubicBezTo>
                <a:cubicBezTo>
                  <a:pt x="396" y="213"/>
                  <a:pt x="396" y="213"/>
                  <a:pt x="396" y="213"/>
                </a:cubicBezTo>
                <a:cubicBezTo>
                  <a:pt x="387" y="222"/>
                  <a:pt x="387" y="222"/>
                  <a:pt x="387" y="222"/>
                </a:cubicBezTo>
                <a:cubicBezTo>
                  <a:pt x="384" y="224"/>
                  <a:pt x="380" y="224"/>
                  <a:pt x="377" y="222"/>
                </a:cubicBezTo>
                <a:cubicBezTo>
                  <a:pt x="376" y="221"/>
                  <a:pt x="375" y="220"/>
                  <a:pt x="374" y="220"/>
                </a:cubicBezTo>
                <a:cubicBezTo>
                  <a:pt x="373" y="220"/>
                  <a:pt x="372" y="220"/>
                  <a:pt x="371" y="222"/>
                </a:cubicBezTo>
                <a:cubicBezTo>
                  <a:pt x="369" y="223"/>
                  <a:pt x="365" y="226"/>
                  <a:pt x="359" y="230"/>
                </a:cubicBezTo>
                <a:cubicBezTo>
                  <a:pt x="350" y="237"/>
                  <a:pt x="336" y="248"/>
                  <a:pt x="321" y="260"/>
                </a:cubicBezTo>
                <a:cubicBezTo>
                  <a:pt x="318" y="262"/>
                  <a:pt x="314" y="262"/>
                  <a:pt x="311" y="260"/>
                </a:cubicBezTo>
                <a:cubicBezTo>
                  <a:pt x="200" y="148"/>
                  <a:pt x="200" y="148"/>
                  <a:pt x="200" y="148"/>
                </a:cubicBezTo>
                <a:cubicBezTo>
                  <a:pt x="198" y="146"/>
                  <a:pt x="197" y="144"/>
                  <a:pt x="198" y="141"/>
                </a:cubicBezTo>
                <a:cubicBezTo>
                  <a:pt x="209" y="108"/>
                  <a:pt x="201" y="73"/>
                  <a:pt x="176" y="48"/>
                </a:cubicBezTo>
                <a:cubicBezTo>
                  <a:pt x="159" y="31"/>
                  <a:pt x="136" y="22"/>
                  <a:pt x="112" y="22"/>
                </a:cubicBezTo>
                <a:cubicBezTo>
                  <a:pt x="106" y="22"/>
                  <a:pt x="100" y="22"/>
                  <a:pt x="95" y="23"/>
                </a:cubicBezTo>
                <a:cubicBezTo>
                  <a:pt x="138" y="66"/>
                  <a:pt x="138" y="66"/>
                  <a:pt x="138" y="66"/>
                </a:cubicBezTo>
                <a:cubicBezTo>
                  <a:pt x="147" y="75"/>
                  <a:pt x="138" y="125"/>
                  <a:pt x="131" y="132"/>
                </a:cubicBezTo>
                <a:cubicBezTo>
                  <a:pt x="124" y="139"/>
                  <a:pt x="95" y="143"/>
                  <a:pt x="82" y="143"/>
                </a:cubicBezTo>
                <a:cubicBezTo>
                  <a:pt x="73" y="143"/>
                  <a:pt x="69" y="142"/>
                  <a:pt x="66" y="139"/>
                </a:cubicBezTo>
                <a:cubicBezTo>
                  <a:pt x="22" y="95"/>
                  <a:pt x="22" y="95"/>
                  <a:pt x="22" y="95"/>
                </a:cubicBezTo>
                <a:cubicBezTo>
                  <a:pt x="17" y="125"/>
                  <a:pt x="26" y="155"/>
                  <a:pt x="47" y="177"/>
                </a:cubicBezTo>
                <a:cubicBezTo>
                  <a:pt x="65" y="194"/>
                  <a:pt x="87" y="204"/>
                  <a:pt x="112" y="204"/>
                </a:cubicBezTo>
                <a:cubicBezTo>
                  <a:pt x="121" y="204"/>
                  <a:pt x="131" y="202"/>
                  <a:pt x="140" y="199"/>
                </a:cubicBezTo>
                <a:cubicBezTo>
                  <a:pt x="143" y="198"/>
                  <a:pt x="145" y="199"/>
                  <a:pt x="147" y="201"/>
                </a:cubicBezTo>
                <a:cubicBezTo>
                  <a:pt x="255" y="308"/>
                  <a:pt x="255" y="308"/>
                  <a:pt x="255" y="308"/>
                </a:cubicBezTo>
                <a:cubicBezTo>
                  <a:pt x="258" y="311"/>
                  <a:pt x="258" y="315"/>
                  <a:pt x="255" y="318"/>
                </a:cubicBezTo>
                <a:cubicBezTo>
                  <a:pt x="243" y="331"/>
                  <a:pt x="230" y="346"/>
                  <a:pt x="217" y="360"/>
                </a:cubicBezTo>
                <a:cubicBezTo>
                  <a:pt x="201" y="378"/>
                  <a:pt x="186" y="395"/>
                  <a:pt x="173" y="408"/>
                </a:cubicBezTo>
                <a:cubicBezTo>
                  <a:pt x="152" y="428"/>
                  <a:pt x="116" y="452"/>
                  <a:pt x="98" y="464"/>
                </a:cubicBezTo>
                <a:cubicBezTo>
                  <a:pt x="95" y="466"/>
                  <a:pt x="91" y="468"/>
                  <a:pt x="89" y="469"/>
                </a:cubicBezTo>
                <a:cubicBezTo>
                  <a:pt x="89" y="472"/>
                  <a:pt x="89" y="479"/>
                  <a:pt x="90" y="481"/>
                </a:cubicBezTo>
                <a:cubicBezTo>
                  <a:pt x="95" y="486"/>
                  <a:pt x="142" y="533"/>
                  <a:pt x="142" y="533"/>
                </a:cubicBezTo>
                <a:cubicBezTo>
                  <a:pt x="154" y="545"/>
                  <a:pt x="164" y="555"/>
                  <a:pt x="166" y="557"/>
                </a:cubicBezTo>
                <a:cubicBezTo>
                  <a:pt x="167" y="558"/>
                  <a:pt x="169" y="558"/>
                  <a:pt x="172" y="558"/>
                </a:cubicBezTo>
                <a:cubicBezTo>
                  <a:pt x="175" y="558"/>
                  <a:pt x="177" y="558"/>
                  <a:pt x="178" y="557"/>
                </a:cubicBezTo>
                <a:cubicBezTo>
                  <a:pt x="179" y="556"/>
                  <a:pt x="183" y="551"/>
                  <a:pt x="187" y="545"/>
                </a:cubicBezTo>
                <a:cubicBezTo>
                  <a:pt x="204" y="521"/>
                  <a:pt x="241" y="472"/>
                  <a:pt x="262" y="451"/>
                </a:cubicBezTo>
                <a:cubicBezTo>
                  <a:pt x="275" y="438"/>
                  <a:pt x="287" y="428"/>
                  <a:pt x="299" y="417"/>
                </a:cubicBezTo>
                <a:cubicBezTo>
                  <a:pt x="309" y="409"/>
                  <a:pt x="318" y="401"/>
                  <a:pt x="329" y="392"/>
                </a:cubicBezTo>
                <a:cubicBezTo>
                  <a:pt x="330" y="390"/>
                  <a:pt x="332" y="390"/>
                  <a:pt x="333" y="39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US" sz="2400">
              <a:solidFill>
                <a:srgbClr val="57565A"/>
              </a:solidFill>
              <a:latin typeface="Open Sans Ligh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-735564" y="1383550"/>
            <a:ext cx="5436096" cy="3272613"/>
          </a:xfrm>
          <a:prstGeom prst="rect">
            <a:avLst/>
          </a:prstGeom>
          <a:blipFill>
            <a:blip r:embed="rId2">
              <a:alphaModFix amt="15000"/>
            </a:blip>
            <a:stretch>
              <a:fillRect t="-196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Freeform 131"/>
          <p:cNvSpPr>
            <a:spLocks noEditPoints="1"/>
          </p:cNvSpPr>
          <p:nvPr/>
        </p:nvSpPr>
        <p:spPr bwMode="auto">
          <a:xfrm>
            <a:off x="5280141" y="3662180"/>
            <a:ext cx="514062" cy="598202"/>
          </a:xfrm>
          <a:custGeom>
            <a:avLst/>
            <a:gdLst>
              <a:gd name="T0" fmla="*/ 434 w 498"/>
              <a:gd name="T1" fmla="*/ 186 h 580"/>
              <a:gd name="T2" fmla="*/ 257 w 498"/>
              <a:gd name="T3" fmla="*/ 167 h 580"/>
              <a:gd name="T4" fmla="*/ 423 w 498"/>
              <a:gd name="T5" fmla="*/ 74 h 580"/>
              <a:gd name="T6" fmla="*/ 463 w 498"/>
              <a:gd name="T7" fmla="*/ 12 h 580"/>
              <a:gd name="T8" fmla="*/ 451 w 498"/>
              <a:gd name="T9" fmla="*/ 5 h 580"/>
              <a:gd name="T10" fmla="*/ 80 w 498"/>
              <a:gd name="T11" fmla="*/ 60 h 580"/>
              <a:gd name="T12" fmla="*/ 39 w 498"/>
              <a:gd name="T13" fmla="*/ 2 h 580"/>
              <a:gd name="T14" fmla="*/ 70 w 498"/>
              <a:gd name="T15" fmla="*/ 71 h 580"/>
              <a:gd name="T16" fmla="*/ 243 w 498"/>
              <a:gd name="T17" fmla="*/ 74 h 580"/>
              <a:gd name="T18" fmla="*/ 88 w 498"/>
              <a:gd name="T19" fmla="*/ 167 h 580"/>
              <a:gd name="T20" fmla="*/ 2 w 498"/>
              <a:gd name="T21" fmla="*/ 553 h 580"/>
              <a:gd name="T22" fmla="*/ 25 w 498"/>
              <a:gd name="T23" fmla="*/ 580 h 580"/>
              <a:gd name="T24" fmla="*/ 498 w 498"/>
              <a:gd name="T25" fmla="*/ 557 h 580"/>
              <a:gd name="T26" fmla="*/ 475 w 498"/>
              <a:gd name="T27" fmla="*/ 566 h 580"/>
              <a:gd name="T28" fmla="*/ 17 w 498"/>
              <a:gd name="T29" fmla="*/ 563 h 580"/>
              <a:gd name="T30" fmla="*/ 79 w 498"/>
              <a:gd name="T31" fmla="*/ 189 h 580"/>
              <a:gd name="T32" fmla="*/ 411 w 498"/>
              <a:gd name="T33" fmla="*/ 181 h 580"/>
              <a:gd name="T34" fmla="*/ 484 w 498"/>
              <a:gd name="T35" fmla="*/ 553 h 580"/>
              <a:gd name="T36" fmla="*/ 484 w 498"/>
              <a:gd name="T37" fmla="*/ 557 h 580"/>
              <a:gd name="T38" fmla="*/ 250 w 498"/>
              <a:gd name="T39" fmla="*/ 224 h 580"/>
              <a:gd name="T40" fmla="*/ 250 w 498"/>
              <a:gd name="T41" fmla="*/ 523 h 580"/>
              <a:gd name="T42" fmla="*/ 250 w 498"/>
              <a:gd name="T43" fmla="*/ 224 h 580"/>
              <a:gd name="T44" fmla="*/ 114 w 498"/>
              <a:gd name="T45" fmla="*/ 373 h 580"/>
              <a:gd name="T46" fmla="*/ 385 w 498"/>
              <a:gd name="T47" fmla="*/ 373 h 580"/>
              <a:gd name="T48" fmla="*/ 320 w 498"/>
              <a:gd name="T49" fmla="*/ 297 h 580"/>
              <a:gd name="T50" fmla="*/ 250 w 498"/>
              <a:gd name="T51" fmla="*/ 343 h 580"/>
              <a:gd name="T52" fmla="*/ 250 w 498"/>
              <a:gd name="T53" fmla="*/ 404 h 580"/>
              <a:gd name="T54" fmla="*/ 276 w 498"/>
              <a:gd name="T55" fmla="*/ 358 h 580"/>
              <a:gd name="T56" fmla="*/ 330 w 498"/>
              <a:gd name="T57" fmla="*/ 297 h 580"/>
              <a:gd name="T58" fmla="*/ 266 w 498"/>
              <a:gd name="T59" fmla="*/ 373 h 580"/>
              <a:gd name="T60" fmla="*/ 233 w 498"/>
              <a:gd name="T61" fmla="*/ 373 h 580"/>
              <a:gd name="T62" fmla="*/ 256 w 498"/>
              <a:gd name="T63" fmla="*/ 358 h 580"/>
              <a:gd name="T64" fmla="*/ 245 w 498"/>
              <a:gd name="T65" fmla="*/ 378 h 580"/>
              <a:gd name="T66" fmla="*/ 255 w 498"/>
              <a:gd name="T67" fmla="*/ 378 h 580"/>
              <a:gd name="T68" fmla="*/ 266 w 498"/>
              <a:gd name="T69" fmla="*/ 373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8" h="580">
                <a:moveTo>
                  <a:pt x="497" y="550"/>
                </a:moveTo>
                <a:cubicBezTo>
                  <a:pt x="434" y="186"/>
                  <a:pt x="434" y="186"/>
                  <a:pt x="434" y="186"/>
                </a:cubicBezTo>
                <a:cubicBezTo>
                  <a:pt x="432" y="175"/>
                  <a:pt x="422" y="167"/>
                  <a:pt x="411" y="167"/>
                </a:cubicBezTo>
                <a:cubicBezTo>
                  <a:pt x="257" y="167"/>
                  <a:pt x="257" y="167"/>
                  <a:pt x="257" y="167"/>
                </a:cubicBezTo>
                <a:cubicBezTo>
                  <a:pt x="257" y="74"/>
                  <a:pt x="257" y="74"/>
                  <a:pt x="257" y="74"/>
                </a:cubicBezTo>
                <a:cubicBezTo>
                  <a:pt x="423" y="74"/>
                  <a:pt x="423" y="74"/>
                  <a:pt x="423" y="74"/>
                </a:cubicBezTo>
                <a:cubicBezTo>
                  <a:pt x="426" y="74"/>
                  <a:pt x="428" y="73"/>
                  <a:pt x="430" y="71"/>
                </a:cubicBezTo>
                <a:cubicBezTo>
                  <a:pt x="463" y="12"/>
                  <a:pt x="463" y="12"/>
                  <a:pt x="463" y="12"/>
                </a:cubicBezTo>
                <a:cubicBezTo>
                  <a:pt x="465" y="8"/>
                  <a:pt x="464" y="4"/>
                  <a:pt x="461" y="2"/>
                </a:cubicBezTo>
                <a:cubicBezTo>
                  <a:pt x="457" y="0"/>
                  <a:pt x="453" y="2"/>
                  <a:pt x="451" y="5"/>
                </a:cubicBezTo>
                <a:cubicBezTo>
                  <a:pt x="419" y="60"/>
                  <a:pt x="419" y="60"/>
                  <a:pt x="419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48" y="5"/>
                  <a:pt x="48" y="5"/>
                  <a:pt x="48" y="5"/>
                </a:cubicBezTo>
                <a:cubicBezTo>
                  <a:pt x="46" y="2"/>
                  <a:pt x="42" y="0"/>
                  <a:pt x="39" y="2"/>
                </a:cubicBezTo>
                <a:cubicBezTo>
                  <a:pt x="35" y="4"/>
                  <a:pt x="34" y="8"/>
                  <a:pt x="36" y="12"/>
                </a:cubicBezTo>
                <a:cubicBezTo>
                  <a:pt x="70" y="71"/>
                  <a:pt x="70" y="71"/>
                  <a:pt x="70" y="71"/>
                </a:cubicBezTo>
                <a:cubicBezTo>
                  <a:pt x="71" y="73"/>
                  <a:pt x="73" y="74"/>
                  <a:pt x="76" y="74"/>
                </a:cubicBezTo>
                <a:cubicBezTo>
                  <a:pt x="243" y="74"/>
                  <a:pt x="243" y="74"/>
                  <a:pt x="243" y="74"/>
                </a:cubicBezTo>
                <a:cubicBezTo>
                  <a:pt x="243" y="167"/>
                  <a:pt x="243" y="167"/>
                  <a:pt x="243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77" y="167"/>
                  <a:pt x="68" y="175"/>
                  <a:pt x="66" y="186"/>
                </a:cubicBezTo>
                <a:cubicBezTo>
                  <a:pt x="2" y="553"/>
                  <a:pt x="2" y="553"/>
                  <a:pt x="2" y="553"/>
                </a:cubicBezTo>
                <a:cubicBezTo>
                  <a:pt x="0" y="559"/>
                  <a:pt x="2" y="566"/>
                  <a:pt x="7" y="572"/>
                </a:cubicBezTo>
                <a:cubicBezTo>
                  <a:pt x="11" y="577"/>
                  <a:pt x="18" y="580"/>
                  <a:pt x="25" y="580"/>
                </a:cubicBezTo>
                <a:cubicBezTo>
                  <a:pt x="475" y="580"/>
                  <a:pt x="475" y="580"/>
                  <a:pt x="475" y="580"/>
                </a:cubicBezTo>
                <a:cubicBezTo>
                  <a:pt x="488" y="580"/>
                  <a:pt x="498" y="569"/>
                  <a:pt x="498" y="557"/>
                </a:cubicBezTo>
                <a:cubicBezTo>
                  <a:pt x="498" y="554"/>
                  <a:pt x="498" y="552"/>
                  <a:pt x="497" y="550"/>
                </a:cubicBezTo>
                <a:close/>
                <a:moveTo>
                  <a:pt x="475" y="566"/>
                </a:moveTo>
                <a:cubicBezTo>
                  <a:pt x="25" y="566"/>
                  <a:pt x="25" y="566"/>
                  <a:pt x="25" y="566"/>
                </a:cubicBezTo>
                <a:cubicBezTo>
                  <a:pt x="22" y="566"/>
                  <a:pt x="19" y="565"/>
                  <a:pt x="17" y="563"/>
                </a:cubicBezTo>
                <a:cubicBezTo>
                  <a:pt x="16" y="560"/>
                  <a:pt x="15" y="558"/>
                  <a:pt x="15" y="555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80" y="184"/>
                  <a:pt x="84" y="181"/>
                  <a:pt x="88" y="181"/>
                </a:cubicBezTo>
                <a:cubicBezTo>
                  <a:pt x="411" y="181"/>
                  <a:pt x="411" y="181"/>
                  <a:pt x="411" y="181"/>
                </a:cubicBezTo>
                <a:cubicBezTo>
                  <a:pt x="415" y="181"/>
                  <a:pt x="419" y="184"/>
                  <a:pt x="420" y="189"/>
                </a:cubicBezTo>
                <a:cubicBezTo>
                  <a:pt x="484" y="553"/>
                  <a:pt x="484" y="553"/>
                  <a:pt x="484" y="553"/>
                </a:cubicBezTo>
                <a:cubicBezTo>
                  <a:pt x="484" y="553"/>
                  <a:pt x="484" y="553"/>
                  <a:pt x="484" y="554"/>
                </a:cubicBezTo>
                <a:cubicBezTo>
                  <a:pt x="484" y="555"/>
                  <a:pt x="484" y="556"/>
                  <a:pt x="484" y="557"/>
                </a:cubicBezTo>
                <a:cubicBezTo>
                  <a:pt x="484" y="562"/>
                  <a:pt x="480" y="566"/>
                  <a:pt x="475" y="566"/>
                </a:cubicBezTo>
                <a:close/>
                <a:moveTo>
                  <a:pt x="250" y="224"/>
                </a:moveTo>
                <a:cubicBezTo>
                  <a:pt x="167" y="224"/>
                  <a:pt x="100" y="291"/>
                  <a:pt x="100" y="373"/>
                </a:cubicBezTo>
                <a:cubicBezTo>
                  <a:pt x="100" y="456"/>
                  <a:pt x="167" y="523"/>
                  <a:pt x="250" y="523"/>
                </a:cubicBezTo>
                <a:cubicBezTo>
                  <a:pt x="332" y="523"/>
                  <a:pt x="399" y="456"/>
                  <a:pt x="399" y="373"/>
                </a:cubicBezTo>
                <a:cubicBezTo>
                  <a:pt x="399" y="291"/>
                  <a:pt x="332" y="224"/>
                  <a:pt x="250" y="224"/>
                </a:cubicBezTo>
                <a:close/>
                <a:moveTo>
                  <a:pt x="250" y="509"/>
                </a:moveTo>
                <a:cubicBezTo>
                  <a:pt x="175" y="509"/>
                  <a:pt x="114" y="448"/>
                  <a:pt x="114" y="373"/>
                </a:cubicBezTo>
                <a:cubicBezTo>
                  <a:pt x="114" y="299"/>
                  <a:pt x="175" y="238"/>
                  <a:pt x="250" y="238"/>
                </a:cubicBezTo>
                <a:cubicBezTo>
                  <a:pt x="324" y="238"/>
                  <a:pt x="385" y="299"/>
                  <a:pt x="385" y="373"/>
                </a:cubicBezTo>
                <a:cubicBezTo>
                  <a:pt x="385" y="448"/>
                  <a:pt x="324" y="509"/>
                  <a:pt x="250" y="509"/>
                </a:cubicBezTo>
                <a:close/>
                <a:moveTo>
                  <a:pt x="320" y="297"/>
                </a:moveTo>
                <a:cubicBezTo>
                  <a:pt x="266" y="348"/>
                  <a:pt x="266" y="348"/>
                  <a:pt x="266" y="348"/>
                </a:cubicBezTo>
                <a:cubicBezTo>
                  <a:pt x="262" y="345"/>
                  <a:pt x="256" y="343"/>
                  <a:pt x="250" y="343"/>
                </a:cubicBezTo>
                <a:cubicBezTo>
                  <a:pt x="233" y="343"/>
                  <a:pt x="219" y="357"/>
                  <a:pt x="219" y="373"/>
                </a:cubicBezTo>
                <a:cubicBezTo>
                  <a:pt x="219" y="390"/>
                  <a:pt x="233" y="404"/>
                  <a:pt x="250" y="404"/>
                </a:cubicBezTo>
                <a:cubicBezTo>
                  <a:pt x="266" y="404"/>
                  <a:pt x="280" y="390"/>
                  <a:pt x="280" y="373"/>
                </a:cubicBezTo>
                <a:cubicBezTo>
                  <a:pt x="280" y="368"/>
                  <a:pt x="278" y="363"/>
                  <a:pt x="276" y="358"/>
                </a:cubicBezTo>
                <a:cubicBezTo>
                  <a:pt x="330" y="307"/>
                  <a:pt x="330" y="307"/>
                  <a:pt x="330" y="307"/>
                </a:cubicBezTo>
                <a:cubicBezTo>
                  <a:pt x="333" y="304"/>
                  <a:pt x="333" y="300"/>
                  <a:pt x="330" y="297"/>
                </a:cubicBezTo>
                <a:cubicBezTo>
                  <a:pt x="328" y="294"/>
                  <a:pt x="323" y="294"/>
                  <a:pt x="320" y="297"/>
                </a:cubicBezTo>
                <a:close/>
                <a:moveTo>
                  <a:pt x="266" y="373"/>
                </a:moveTo>
                <a:cubicBezTo>
                  <a:pt x="266" y="382"/>
                  <a:pt x="259" y="390"/>
                  <a:pt x="250" y="390"/>
                </a:cubicBezTo>
                <a:cubicBezTo>
                  <a:pt x="241" y="390"/>
                  <a:pt x="233" y="382"/>
                  <a:pt x="233" y="373"/>
                </a:cubicBezTo>
                <a:cubicBezTo>
                  <a:pt x="233" y="364"/>
                  <a:pt x="241" y="357"/>
                  <a:pt x="250" y="357"/>
                </a:cubicBezTo>
                <a:cubicBezTo>
                  <a:pt x="252" y="357"/>
                  <a:pt x="254" y="357"/>
                  <a:pt x="256" y="358"/>
                </a:cubicBezTo>
                <a:cubicBezTo>
                  <a:pt x="245" y="368"/>
                  <a:pt x="245" y="368"/>
                  <a:pt x="245" y="368"/>
                </a:cubicBezTo>
                <a:cubicBezTo>
                  <a:pt x="242" y="371"/>
                  <a:pt x="242" y="375"/>
                  <a:pt x="245" y="378"/>
                </a:cubicBezTo>
                <a:cubicBezTo>
                  <a:pt x="246" y="380"/>
                  <a:pt x="248" y="380"/>
                  <a:pt x="250" y="380"/>
                </a:cubicBezTo>
                <a:cubicBezTo>
                  <a:pt x="251" y="380"/>
                  <a:pt x="253" y="380"/>
                  <a:pt x="255" y="378"/>
                </a:cubicBezTo>
                <a:cubicBezTo>
                  <a:pt x="265" y="368"/>
                  <a:pt x="265" y="368"/>
                  <a:pt x="265" y="368"/>
                </a:cubicBezTo>
                <a:cubicBezTo>
                  <a:pt x="266" y="370"/>
                  <a:pt x="266" y="372"/>
                  <a:pt x="266" y="3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8"/>
          <p:cNvSpPr>
            <a:spLocks noEditPoints="1"/>
          </p:cNvSpPr>
          <p:nvPr/>
        </p:nvSpPr>
        <p:spPr bwMode="auto">
          <a:xfrm>
            <a:off x="7219575" y="1853441"/>
            <a:ext cx="774962" cy="663787"/>
          </a:xfrm>
          <a:custGeom>
            <a:avLst/>
            <a:gdLst>
              <a:gd name="T0" fmla="*/ 699 w 750"/>
              <a:gd name="T1" fmla="*/ 563 h 643"/>
              <a:gd name="T2" fmla="*/ 675 w 750"/>
              <a:gd name="T3" fmla="*/ 595 h 643"/>
              <a:gd name="T4" fmla="*/ 669 w 750"/>
              <a:gd name="T5" fmla="*/ 584 h 643"/>
              <a:gd name="T6" fmla="*/ 633 w 750"/>
              <a:gd name="T7" fmla="*/ 532 h 643"/>
              <a:gd name="T8" fmla="*/ 640 w 750"/>
              <a:gd name="T9" fmla="*/ 520 h 643"/>
              <a:gd name="T10" fmla="*/ 736 w 750"/>
              <a:gd name="T11" fmla="*/ 382 h 643"/>
              <a:gd name="T12" fmla="*/ 670 w 750"/>
              <a:gd name="T13" fmla="*/ 375 h 643"/>
              <a:gd name="T14" fmla="*/ 736 w 750"/>
              <a:gd name="T15" fmla="*/ 368 h 643"/>
              <a:gd name="T16" fmla="*/ 640 w 750"/>
              <a:gd name="T17" fmla="*/ 230 h 643"/>
              <a:gd name="T18" fmla="*/ 631 w 750"/>
              <a:gd name="T19" fmla="*/ 228 h 643"/>
              <a:gd name="T20" fmla="*/ 684 w 750"/>
              <a:gd name="T21" fmla="*/ 189 h 643"/>
              <a:gd name="T22" fmla="*/ 532 w 750"/>
              <a:gd name="T23" fmla="*/ 117 h 643"/>
              <a:gd name="T24" fmla="*/ 523 w 750"/>
              <a:gd name="T25" fmla="*/ 119 h 643"/>
              <a:gd name="T26" fmla="*/ 549 w 750"/>
              <a:gd name="T27" fmla="*/ 59 h 643"/>
              <a:gd name="T28" fmla="*/ 382 w 750"/>
              <a:gd name="T29" fmla="*/ 73 h 643"/>
              <a:gd name="T30" fmla="*/ 368 w 750"/>
              <a:gd name="T31" fmla="*/ 73 h 643"/>
              <a:gd name="T32" fmla="*/ 201 w 750"/>
              <a:gd name="T33" fmla="*/ 59 h 643"/>
              <a:gd name="T34" fmla="*/ 227 w 750"/>
              <a:gd name="T35" fmla="*/ 119 h 643"/>
              <a:gd name="T36" fmla="*/ 218 w 750"/>
              <a:gd name="T37" fmla="*/ 117 h 643"/>
              <a:gd name="T38" fmla="*/ 66 w 750"/>
              <a:gd name="T39" fmla="*/ 189 h 643"/>
              <a:gd name="T40" fmla="*/ 119 w 750"/>
              <a:gd name="T41" fmla="*/ 228 h 643"/>
              <a:gd name="T42" fmla="*/ 110 w 750"/>
              <a:gd name="T43" fmla="*/ 230 h 643"/>
              <a:gd name="T44" fmla="*/ 14 w 750"/>
              <a:gd name="T45" fmla="*/ 368 h 643"/>
              <a:gd name="T46" fmla="*/ 80 w 750"/>
              <a:gd name="T47" fmla="*/ 375 h 643"/>
              <a:gd name="T48" fmla="*/ 14 w 750"/>
              <a:gd name="T49" fmla="*/ 382 h 643"/>
              <a:gd name="T50" fmla="*/ 110 w 750"/>
              <a:gd name="T51" fmla="*/ 520 h 643"/>
              <a:gd name="T52" fmla="*/ 117 w 750"/>
              <a:gd name="T53" fmla="*/ 532 h 643"/>
              <a:gd name="T54" fmla="*/ 81 w 750"/>
              <a:gd name="T55" fmla="*/ 584 h 643"/>
              <a:gd name="T56" fmla="*/ 69 w 750"/>
              <a:gd name="T57" fmla="*/ 592 h 643"/>
              <a:gd name="T58" fmla="*/ 50 w 750"/>
              <a:gd name="T59" fmla="*/ 563 h 643"/>
              <a:gd name="T60" fmla="*/ 0 w 750"/>
              <a:gd name="T61" fmla="*/ 375 h 643"/>
              <a:gd name="T62" fmla="*/ 50 w 750"/>
              <a:gd name="T63" fmla="*/ 188 h 643"/>
              <a:gd name="T64" fmla="*/ 186 w 750"/>
              <a:gd name="T65" fmla="*/ 51 h 643"/>
              <a:gd name="T66" fmla="*/ 189 w 750"/>
              <a:gd name="T67" fmla="*/ 50 h 643"/>
              <a:gd name="T68" fmla="*/ 561 w 750"/>
              <a:gd name="T69" fmla="*/ 50 h 643"/>
              <a:gd name="T70" fmla="*/ 564 w 750"/>
              <a:gd name="T71" fmla="*/ 51 h 643"/>
              <a:gd name="T72" fmla="*/ 700 w 750"/>
              <a:gd name="T73" fmla="*/ 188 h 643"/>
              <a:gd name="T74" fmla="*/ 750 w 750"/>
              <a:gd name="T75" fmla="*/ 375 h 643"/>
              <a:gd name="T76" fmla="*/ 700 w 750"/>
              <a:gd name="T77" fmla="*/ 563 h 643"/>
              <a:gd name="T78" fmla="*/ 533 w 750"/>
              <a:gd name="T79" fmla="*/ 636 h 643"/>
              <a:gd name="T80" fmla="*/ 224 w 750"/>
              <a:gd name="T81" fmla="*/ 643 h 643"/>
              <a:gd name="T82" fmla="*/ 217 w 750"/>
              <a:gd name="T83" fmla="*/ 560 h 643"/>
              <a:gd name="T84" fmla="*/ 526 w 750"/>
              <a:gd name="T85" fmla="*/ 553 h 643"/>
              <a:gd name="T86" fmla="*/ 519 w 750"/>
              <a:gd name="T87" fmla="*/ 567 h 643"/>
              <a:gd name="T88" fmla="*/ 231 w 750"/>
              <a:gd name="T89" fmla="*/ 629 h 643"/>
              <a:gd name="T90" fmla="*/ 519 w 750"/>
              <a:gd name="T91" fmla="*/ 567 h 643"/>
              <a:gd name="T92" fmla="*/ 577 w 750"/>
              <a:gd name="T93" fmla="*/ 267 h 643"/>
              <a:gd name="T94" fmla="*/ 449 w 750"/>
              <a:gd name="T95" fmla="*/ 375 h 643"/>
              <a:gd name="T96" fmla="*/ 301 w 750"/>
              <a:gd name="T97" fmla="*/ 375 h 643"/>
              <a:gd name="T98" fmla="*/ 435 w 750"/>
              <a:gd name="T99" fmla="*/ 332 h 643"/>
              <a:gd name="T100" fmla="*/ 579 w 750"/>
              <a:gd name="T101" fmla="*/ 257 h 643"/>
              <a:gd name="T102" fmla="*/ 375 w 750"/>
              <a:gd name="T103" fmla="*/ 315 h 643"/>
              <a:gd name="T104" fmla="*/ 375 w 750"/>
              <a:gd name="T105" fmla="*/ 43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50" h="643">
                <a:moveTo>
                  <a:pt x="700" y="563"/>
                </a:moveTo>
                <a:cubicBezTo>
                  <a:pt x="699" y="563"/>
                  <a:pt x="699" y="563"/>
                  <a:pt x="699" y="563"/>
                </a:cubicBezTo>
                <a:cubicBezTo>
                  <a:pt x="693" y="573"/>
                  <a:pt x="687" y="583"/>
                  <a:pt x="680" y="592"/>
                </a:cubicBezTo>
                <a:cubicBezTo>
                  <a:pt x="679" y="594"/>
                  <a:pt x="677" y="595"/>
                  <a:pt x="675" y="595"/>
                </a:cubicBezTo>
                <a:cubicBezTo>
                  <a:pt x="673" y="595"/>
                  <a:pt x="672" y="595"/>
                  <a:pt x="671" y="594"/>
                </a:cubicBezTo>
                <a:cubicBezTo>
                  <a:pt x="667" y="592"/>
                  <a:pt x="667" y="587"/>
                  <a:pt x="669" y="584"/>
                </a:cubicBezTo>
                <a:cubicBezTo>
                  <a:pt x="674" y="577"/>
                  <a:pt x="679" y="569"/>
                  <a:pt x="684" y="562"/>
                </a:cubicBezTo>
                <a:cubicBezTo>
                  <a:pt x="633" y="532"/>
                  <a:pt x="633" y="532"/>
                  <a:pt x="633" y="532"/>
                </a:cubicBezTo>
                <a:cubicBezTo>
                  <a:pt x="630" y="530"/>
                  <a:pt x="629" y="526"/>
                  <a:pt x="631" y="523"/>
                </a:cubicBezTo>
                <a:cubicBezTo>
                  <a:pt x="633" y="520"/>
                  <a:pt x="637" y="518"/>
                  <a:pt x="640" y="520"/>
                </a:cubicBezTo>
                <a:cubicBezTo>
                  <a:pt x="691" y="550"/>
                  <a:pt x="691" y="550"/>
                  <a:pt x="691" y="550"/>
                </a:cubicBezTo>
                <a:cubicBezTo>
                  <a:pt x="719" y="498"/>
                  <a:pt x="734" y="441"/>
                  <a:pt x="736" y="382"/>
                </a:cubicBezTo>
                <a:cubicBezTo>
                  <a:pt x="677" y="382"/>
                  <a:pt x="677" y="382"/>
                  <a:pt x="677" y="382"/>
                </a:cubicBezTo>
                <a:cubicBezTo>
                  <a:pt x="673" y="382"/>
                  <a:pt x="670" y="379"/>
                  <a:pt x="670" y="375"/>
                </a:cubicBezTo>
                <a:cubicBezTo>
                  <a:pt x="670" y="371"/>
                  <a:pt x="673" y="368"/>
                  <a:pt x="677" y="368"/>
                </a:cubicBezTo>
                <a:cubicBezTo>
                  <a:pt x="736" y="368"/>
                  <a:pt x="736" y="368"/>
                  <a:pt x="736" y="368"/>
                </a:cubicBezTo>
                <a:cubicBezTo>
                  <a:pt x="735" y="308"/>
                  <a:pt x="718" y="251"/>
                  <a:pt x="691" y="201"/>
                </a:cubicBezTo>
                <a:cubicBezTo>
                  <a:pt x="640" y="230"/>
                  <a:pt x="640" y="230"/>
                  <a:pt x="640" y="230"/>
                </a:cubicBezTo>
                <a:cubicBezTo>
                  <a:pt x="639" y="231"/>
                  <a:pt x="638" y="231"/>
                  <a:pt x="637" y="231"/>
                </a:cubicBezTo>
                <a:cubicBezTo>
                  <a:pt x="634" y="231"/>
                  <a:pt x="632" y="230"/>
                  <a:pt x="631" y="228"/>
                </a:cubicBezTo>
                <a:cubicBezTo>
                  <a:pt x="629" y="224"/>
                  <a:pt x="630" y="220"/>
                  <a:pt x="633" y="218"/>
                </a:cubicBezTo>
                <a:cubicBezTo>
                  <a:pt x="684" y="189"/>
                  <a:pt x="684" y="189"/>
                  <a:pt x="684" y="189"/>
                </a:cubicBezTo>
                <a:cubicBezTo>
                  <a:pt x="653" y="139"/>
                  <a:pt x="611" y="97"/>
                  <a:pt x="561" y="66"/>
                </a:cubicBezTo>
                <a:cubicBezTo>
                  <a:pt x="532" y="117"/>
                  <a:pt x="532" y="117"/>
                  <a:pt x="532" y="117"/>
                </a:cubicBezTo>
                <a:cubicBezTo>
                  <a:pt x="531" y="119"/>
                  <a:pt x="528" y="120"/>
                  <a:pt x="526" y="120"/>
                </a:cubicBezTo>
                <a:cubicBezTo>
                  <a:pt x="525" y="120"/>
                  <a:pt x="524" y="120"/>
                  <a:pt x="523" y="119"/>
                </a:cubicBezTo>
                <a:cubicBezTo>
                  <a:pt x="519" y="118"/>
                  <a:pt x="518" y="113"/>
                  <a:pt x="520" y="110"/>
                </a:cubicBezTo>
                <a:cubicBezTo>
                  <a:pt x="549" y="59"/>
                  <a:pt x="549" y="59"/>
                  <a:pt x="549" y="59"/>
                </a:cubicBezTo>
                <a:cubicBezTo>
                  <a:pt x="499" y="32"/>
                  <a:pt x="442" y="16"/>
                  <a:pt x="382" y="14"/>
                </a:cubicBezTo>
                <a:cubicBezTo>
                  <a:pt x="382" y="73"/>
                  <a:pt x="382" y="73"/>
                  <a:pt x="382" y="73"/>
                </a:cubicBezTo>
                <a:cubicBezTo>
                  <a:pt x="382" y="77"/>
                  <a:pt x="379" y="80"/>
                  <a:pt x="375" y="80"/>
                </a:cubicBezTo>
                <a:cubicBezTo>
                  <a:pt x="371" y="80"/>
                  <a:pt x="368" y="77"/>
                  <a:pt x="368" y="73"/>
                </a:cubicBezTo>
                <a:cubicBezTo>
                  <a:pt x="368" y="14"/>
                  <a:pt x="368" y="14"/>
                  <a:pt x="368" y="14"/>
                </a:cubicBezTo>
                <a:cubicBezTo>
                  <a:pt x="307" y="16"/>
                  <a:pt x="250" y="32"/>
                  <a:pt x="201" y="59"/>
                </a:cubicBezTo>
                <a:cubicBezTo>
                  <a:pt x="230" y="110"/>
                  <a:pt x="230" y="110"/>
                  <a:pt x="230" y="110"/>
                </a:cubicBezTo>
                <a:cubicBezTo>
                  <a:pt x="232" y="113"/>
                  <a:pt x="231" y="118"/>
                  <a:pt x="227" y="119"/>
                </a:cubicBezTo>
                <a:cubicBezTo>
                  <a:pt x="226" y="120"/>
                  <a:pt x="225" y="120"/>
                  <a:pt x="224" y="120"/>
                </a:cubicBezTo>
                <a:cubicBezTo>
                  <a:pt x="221" y="120"/>
                  <a:pt x="219" y="119"/>
                  <a:pt x="218" y="117"/>
                </a:cubicBezTo>
                <a:cubicBezTo>
                  <a:pt x="189" y="66"/>
                  <a:pt x="189" y="66"/>
                  <a:pt x="189" y="66"/>
                </a:cubicBezTo>
                <a:cubicBezTo>
                  <a:pt x="139" y="97"/>
                  <a:pt x="96" y="139"/>
                  <a:pt x="66" y="189"/>
                </a:cubicBezTo>
                <a:cubicBezTo>
                  <a:pt x="117" y="218"/>
                  <a:pt x="117" y="218"/>
                  <a:pt x="117" y="218"/>
                </a:cubicBezTo>
                <a:cubicBezTo>
                  <a:pt x="120" y="220"/>
                  <a:pt x="121" y="224"/>
                  <a:pt x="119" y="228"/>
                </a:cubicBezTo>
                <a:cubicBezTo>
                  <a:pt x="118" y="230"/>
                  <a:pt x="116" y="231"/>
                  <a:pt x="113" y="231"/>
                </a:cubicBezTo>
                <a:cubicBezTo>
                  <a:pt x="112" y="231"/>
                  <a:pt x="111" y="231"/>
                  <a:pt x="110" y="230"/>
                </a:cubicBezTo>
                <a:cubicBezTo>
                  <a:pt x="59" y="201"/>
                  <a:pt x="59" y="201"/>
                  <a:pt x="59" y="201"/>
                </a:cubicBezTo>
                <a:cubicBezTo>
                  <a:pt x="32" y="251"/>
                  <a:pt x="15" y="308"/>
                  <a:pt x="14" y="368"/>
                </a:cubicBezTo>
                <a:cubicBezTo>
                  <a:pt x="73" y="368"/>
                  <a:pt x="73" y="368"/>
                  <a:pt x="73" y="368"/>
                </a:cubicBezTo>
                <a:cubicBezTo>
                  <a:pt x="76" y="368"/>
                  <a:pt x="80" y="371"/>
                  <a:pt x="80" y="375"/>
                </a:cubicBezTo>
                <a:cubicBezTo>
                  <a:pt x="80" y="379"/>
                  <a:pt x="76" y="382"/>
                  <a:pt x="73" y="382"/>
                </a:cubicBezTo>
                <a:cubicBezTo>
                  <a:pt x="14" y="382"/>
                  <a:pt x="14" y="382"/>
                  <a:pt x="14" y="382"/>
                </a:cubicBezTo>
                <a:cubicBezTo>
                  <a:pt x="15" y="441"/>
                  <a:pt x="31" y="498"/>
                  <a:pt x="59" y="550"/>
                </a:cubicBezTo>
                <a:cubicBezTo>
                  <a:pt x="110" y="520"/>
                  <a:pt x="110" y="520"/>
                  <a:pt x="110" y="520"/>
                </a:cubicBezTo>
                <a:cubicBezTo>
                  <a:pt x="113" y="518"/>
                  <a:pt x="117" y="520"/>
                  <a:pt x="119" y="523"/>
                </a:cubicBezTo>
                <a:cubicBezTo>
                  <a:pt x="121" y="526"/>
                  <a:pt x="120" y="530"/>
                  <a:pt x="117" y="532"/>
                </a:cubicBezTo>
                <a:cubicBezTo>
                  <a:pt x="66" y="562"/>
                  <a:pt x="66" y="562"/>
                  <a:pt x="66" y="562"/>
                </a:cubicBezTo>
                <a:cubicBezTo>
                  <a:pt x="71" y="569"/>
                  <a:pt x="76" y="577"/>
                  <a:pt x="81" y="584"/>
                </a:cubicBezTo>
                <a:cubicBezTo>
                  <a:pt x="83" y="587"/>
                  <a:pt x="82" y="592"/>
                  <a:pt x="79" y="594"/>
                </a:cubicBezTo>
                <a:cubicBezTo>
                  <a:pt x="76" y="596"/>
                  <a:pt x="72" y="595"/>
                  <a:pt x="69" y="592"/>
                </a:cubicBezTo>
                <a:cubicBezTo>
                  <a:pt x="63" y="583"/>
                  <a:pt x="56" y="573"/>
                  <a:pt x="51" y="563"/>
                </a:cubicBezTo>
                <a:cubicBezTo>
                  <a:pt x="51" y="563"/>
                  <a:pt x="50" y="563"/>
                  <a:pt x="50" y="563"/>
                </a:cubicBezTo>
                <a:cubicBezTo>
                  <a:pt x="50" y="562"/>
                  <a:pt x="50" y="562"/>
                  <a:pt x="50" y="562"/>
                </a:cubicBezTo>
                <a:cubicBezTo>
                  <a:pt x="17" y="505"/>
                  <a:pt x="0" y="441"/>
                  <a:pt x="0" y="375"/>
                </a:cubicBezTo>
                <a:cubicBezTo>
                  <a:pt x="0" y="307"/>
                  <a:pt x="18" y="244"/>
                  <a:pt x="50" y="189"/>
                </a:cubicBezTo>
                <a:cubicBezTo>
                  <a:pt x="50" y="189"/>
                  <a:pt x="50" y="188"/>
                  <a:pt x="50" y="188"/>
                </a:cubicBezTo>
                <a:cubicBezTo>
                  <a:pt x="51" y="187"/>
                  <a:pt x="51" y="187"/>
                  <a:pt x="51" y="187"/>
                </a:cubicBezTo>
                <a:cubicBezTo>
                  <a:pt x="84" y="131"/>
                  <a:pt x="130" y="84"/>
                  <a:pt x="186" y="51"/>
                </a:cubicBezTo>
                <a:cubicBezTo>
                  <a:pt x="187" y="51"/>
                  <a:pt x="187" y="51"/>
                  <a:pt x="187" y="51"/>
                </a:cubicBezTo>
                <a:cubicBezTo>
                  <a:pt x="188" y="50"/>
                  <a:pt x="188" y="50"/>
                  <a:pt x="189" y="50"/>
                </a:cubicBezTo>
                <a:cubicBezTo>
                  <a:pt x="244" y="18"/>
                  <a:pt x="307" y="0"/>
                  <a:pt x="375" y="0"/>
                </a:cubicBezTo>
                <a:cubicBezTo>
                  <a:pt x="443" y="0"/>
                  <a:pt x="506" y="18"/>
                  <a:pt x="561" y="50"/>
                </a:cubicBezTo>
                <a:cubicBezTo>
                  <a:pt x="562" y="50"/>
                  <a:pt x="562" y="50"/>
                  <a:pt x="562" y="51"/>
                </a:cubicBezTo>
                <a:cubicBezTo>
                  <a:pt x="563" y="51"/>
                  <a:pt x="563" y="51"/>
                  <a:pt x="564" y="51"/>
                </a:cubicBezTo>
                <a:cubicBezTo>
                  <a:pt x="619" y="84"/>
                  <a:pt x="666" y="131"/>
                  <a:pt x="699" y="187"/>
                </a:cubicBezTo>
                <a:cubicBezTo>
                  <a:pt x="699" y="187"/>
                  <a:pt x="699" y="187"/>
                  <a:pt x="700" y="188"/>
                </a:cubicBezTo>
                <a:cubicBezTo>
                  <a:pt x="700" y="188"/>
                  <a:pt x="700" y="189"/>
                  <a:pt x="700" y="189"/>
                </a:cubicBezTo>
                <a:cubicBezTo>
                  <a:pt x="732" y="244"/>
                  <a:pt x="750" y="307"/>
                  <a:pt x="750" y="375"/>
                </a:cubicBezTo>
                <a:cubicBezTo>
                  <a:pt x="750" y="441"/>
                  <a:pt x="733" y="505"/>
                  <a:pt x="700" y="562"/>
                </a:cubicBezTo>
                <a:cubicBezTo>
                  <a:pt x="700" y="562"/>
                  <a:pt x="700" y="562"/>
                  <a:pt x="700" y="563"/>
                </a:cubicBezTo>
                <a:close/>
                <a:moveTo>
                  <a:pt x="533" y="560"/>
                </a:moveTo>
                <a:cubicBezTo>
                  <a:pt x="533" y="636"/>
                  <a:pt x="533" y="636"/>
                  <a:pt x="533" y="636"/>
                </a:cubicBezTo>
                <a:cubicBezTo>
                  <a:pt x="533" y="640"/>
                  <a:pt x="530" y="643"/>
                  <a:pt x="526" y="643"/>
                </a:cubicBezTo>
                <a:cubicBezTo>
                  <a:pt x="224" y="643"/>
                  <a:pt x="224" y="643"/>
                  <a:pt x="224" y="643"/>
                </a:cubicBezTo>
                <a:cubicBezTo>
                  <a:pt x="220" y="643"/>
                  <a:pt x="217" y="640"/>
                  <a:pt x="217" y="636"/>
                </a:cubicBezTo>
                <a:cubicBezTo>
                  <a:pt x="217" y="560"/>
                  <a:pt x="217" y="560"/>
                  <a:pt x="217" y="560"/>
                </a:cubicBezTo>
                <a:cubicBezTo>
                  <a:pt x="217" y="556"/>
                  <a:pt x="220" y="553"/>
                  <a:pt x="224" y="553"/>
                </a:cubicBezTo>
                <a:cubicBezTo>
                  <a:pt x="526" y="553"/>
                  <a:pt x="526" y="553"/>
                  <a:pt x="526" y="553"/>
                </a:cubicBezTo>
                <a:cubicBezTo>
                  <a:pt x="530" y="553"/>
                  <a:pt x="533" y="556"/>
                  <a:pt x="533" y="560"/>
                </a:cubicBezTo>
                <a:close/>
                <a:moveTo>
                  <a:pt x="519" y="567"/>
                </a:moveTo>
                <a:cubicBezTo>
                  <a:pt x="231" y="567"/>
                  <a:pt x="231" y="567"/>
                  <a:pt x="231" y="567"/>
                </a:cubicBezTo>
                <a:cubicBezTo>
                  <a:pt x="231" y="629"/>
                  <a:pt x="231" y="629"/>
                  <a:pt x="231" y="629"/>
                </a:cubicBezTo>
                <a:cubicBezTo>
                  <a:pt x="519" y="629"/>
                  <a:pt x="519" y="629"/>
                  <a:pt x="519" y="629"/>
                </a:cubicBezTo>
                <a:lnTo>
                  <a:pt x="519" y="567"/>
                </a:lnTo>
                <a:close/>
                <a:moveTo>
                  <a:pt x="579" y="257"/>
                </a:moveTo>
                <a:cubicBezTo>
                  <a:pt x="581" y="261"/>
                  <a:pt x="580" y="265"/>
                  <a:pt x="577" y="267"/>
                </a:cubicBezTo>
                <a:cubicBezTo>
                  <a:pt x="442" y="344"/>
                  <a:pt x="442" y="344"/>
                  <a:pt x="442" y="344"/>
                </a:cubicBezTo>
                <a:cubicBezTo>
                  <a:pt x="447" y="354"/>
                  <a:pt x="449" y="364"/>
                  <a:pt x="449" y="375"/>
                </a:cubicBezTo>
                <a:cubicBezTo>
                  <a:pt x="449" y="416"/>
                  <a:pt x="416" y="449"/>
                  <a:pt x="375" y="449"/>
                </a:cubicBezTo>
                <a:cubicBezTo>
                  <a:pt x="334" y="449"/>
                  <a:pt x="301" y="416"/>
                  <a:pt x="301" y="375"/>
                </a:cubicBezTo>
                <a:cubicBezTo>
                  <a:pt x="301" y="334"/>
                  <a:pt x="334" y="301"/>
                  <a:pt x="375" y="301"/>
                </a:cubicBezTo>
                <a:cubicBezTo>
                  <a:pt x="400" y="301"/>
                  <a:pt x="422" y="313"/>
                  <a:pt x="435" y="332"/>
                </a:cubicBezTo>
                <a:cubicBezTo>
                  <a:pt x="570" y="255"/>
                  <a:pt x="570" y="255"/>
                  <a:pt x="570" y="255"/>
                </a:cubicBezTo>
                <a:cubicBezTo>
                  <a:pt x="573" y="253"/>
                  <a:pt x="577" y="254"/>
                  <a:pt x="579" y="257"/>
                </a:cubicBezTo>
                <a:close/>
                <a:moveTo>
                  <a:pt x="435" y="375"/>
                </a:moveTo>
                <a:cubicBezTo>
                  <a:pt x="435" y="342"/>
                  <a:pt x="408" y="315"/>
                  <a:pt x="375" y="315"/>
                </a:cubicBezTo>
                <a:cubicBezTo>
                  <a:pt x="342" y="315"/>
                  <a:pt x="315" y="342"/>
                  <a:pt x="315" y="375"/>
                </a:cubicBezTo>
                <a:cubicBezTo>
                  <a:pt x="315" y="408"/>
                  <a:pt x="342" y="435"/>
                  <a:pt x="375" y="435"/>
                </a:cubicBezTo>
                <a:cubicBezTo>
                  <a:pt x="408" y="435"/>
                  <a:pt x="435" y="408"/>
                  <a:pt x="435" y="3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6373095" y="2915023"/>
            <a:ext cx="508299" cy="666206"/>
          </a:xfrm>
          <a:custGeom>
            <a:avLst/>
            <a:gdLst>
              <a:gd name="T0" fmla="*/ 451 w 493"/>
              <a:gd name="T1" fmla="*/ 579 h 646"/>
              <a:gd name="T2" fmla="*/ 285 w 493"/>
              <a:gd name="T3" fmla="*/ 321 h 646"/>
              <a:gd name="T4" fmla="*/ 419 w 493"/>
              <a:gd name="T5" fmla="*/ 174 h 646"/>
              <a:gd name="T6" fmla="*/ 424 w 493"/>
              <a:gd name="T7" fmla="*/ 165 h 646"/>
              <a:gd name="T8" fmla="*/ 460 w 493"/>
              <a:gd name="T9" fmla="*/ 67 h 646"/>
              <a:gd name="T10" fmla="*/ 460 w 493"/>
              <a:gd name="T11" fmla="*/ 0 h 646"/>
              <a:gd name="T12" fmla="*/ 0 w 493"/>
              <a:gd name="T13" fmla="*/ 33 h 646"/>
              <a:gd name="T14" fmla="*/ 44 w 493"/>
              <a:gd name="T15" fmla="*/ 67 h 646"/>
              <a:gd name="T16" fmla="*/ 73 w 493"/>
              <a:gd name="T17" fmla="*/ 166 h 646"/>
              <a:gd name="T18" fmla="*/ 211 w 493"/>
              <a:gd name="T19" fmla="*/ 317 h 646"/>
              <a:gd name="T20" fmla="*/ 211 w 493"/>
              <a:gd name="T21" fmla="*/ 332 h 646"/>
              <a:gd name="T22" fmla="*/ 34 w 493"/>
              <a:gd name="T23" fmla="*/ 579 h 646"/>
              <a:gd name="T24" fmla="*/ 34 w 493"/>
              <a:gd name="T25" fmla="*/ 646 h 646"/>
              <a:gd name="T26" fmla="*/ 493 w 493"/>
              <a:gd name="T27" fmla="*/ 612 h 646"/>
              <a:gd name="T28" fmla="*/ 404 w 493"/>
              <a:gd name="T29" fmla="*/ 479 h 646"/>
              <a:gd name="T30" fmla="*/ 285 w 493"/>
              <a:gd name="T31" fmla="*/ 348 h 646"/>
              <a:gd name="T32" fmla="*/ 14 w 493"/>
              <a:gd name="T33" fmla="*/ 33 h 646"/>
              <a:gd name="T34" fmla="*/ 460 w 493"/>
              <a:gd name="T35" fmla="*/ 14 h 646"/>
              <a:gd name="T36" fmla="*/ 460 w 493"/>
              <a:gd name="T37" fmla="*/ 53 h 646"/>
              <a:gd name="T38" fmla="*/ 14 w 493"/>
              <a:gd name="T39" fmla="*/ 33 h 646"/>
              <a:gd name="T40" fmla="*/ 412 w 493"/>
              <a:gd name="T41" fmla="*/ 156 h 646"/>
              <a:gd name="T42" fmla="*/ 85 w 493"/>
              <a:gd name="T43" fmla="*/ 156 h 646"/>
              <a:gd name="T44" fmla="*/ 439 w 493"/>
              <a:gd name="T45" fmla="*/ 67 h 646"/>
              <a:gd name="T46" fmla="*/ 211 w 493"/>
              <a:gd name="T47" fmla="*/ 490 h 646"/>
              <a:gd name="T48" fmla="*/ 211 w 493"/>
              <a:gd name="T49" fmla="*/ 348 h 646"/>
              <a:gd name="T50" fmla="*/ 156 w 493"/>
              <a:gd name="T51" fmla="*/ 509 h 646"/>
              <a:gd name="T52" fmla="*/ 219 w 493"/>
              <a:gd name="T53" fmla="*/ 503 h 646"/>
              <a:gd name="T54" fmla="*/ 225 w 493"/>
              <a:gd name="T55" fmla="*/ 336 h 646"/>
              <a:gd name="T56" fmla="*/ 225 w 493"/>
              <a:gd name="T57" fmla="*/ 313 h 646"/>
              <a:gd name="T58" fmla="*/ 94 w 493"/>
              <a:gd name="T59" fmla="*/ 175 h 646"/>
              <a:gd name="T60" fmla="*/ 259 w 493"/>
              <a:gd name="T61" fmla="*/ 169 h 646"/>
              <a:gd name="T62" fmla="*/ 274 w 493"/>
              <a:gd name="T63" fmla="*/ 307 h 646"/>
              <a:gd name="T64" fmla="*/ 271 w 493"/>
              <a:gd name="T65" fmla="*/ 321 h 646"/>
              <a:gd name="T66" fmla="*/ 271 w 493"/>
              <a:gd name="T67" fmla="*/ 483 h 646"/>
              <a:gd name="T68" fmla="*/ 278 w 493"/>
              <a:gd name="T69" fmla="*/ 493 h 646"/>
              <a:gd name="T70" fmla="*/ 437 w 493"/>
              <a:gd name="T71" fmla="*/ 579 h 646"/>
              <a:gd name="T72" fmla="*/ 84 w 493"/>
              <a:gd name="T73" fmla="*/ 495 h 646"/>
              <a:gd name="T74" fmla="*/ 34 w 493"/>
              <a:gd name="T75" fmla="*/ 632 h 646"/>
              <a:gd name="T76" fmla="*/ 34 w 493"/>
              <a:gd name="T77" fmla="*/ 593 h 646"/>
              <a:gd name="T78" fmla="*/ 479 w 493"/>
              <a:gd name="T79" fmla="*/ 612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3" h="646">
                <a:moveTo>
                  <a:pt x="460" y="579"/>
                </a:moveTo>
                <a:cubicBezTo>
                  <a:pt x="451" y="579"/>
                  <a:pt x="451" y="579"/>
                  <a:pt x="451" y="579"/>
                </a:cubicBezTo>
                <a:cubicBezTo>
                  <a:pt x="435" y="462"/>
                  <a:pt x="357" y="372"/>
                  <a:pt x="285" y="332"/>
                </a:cubicBezTo>
                <a:cubicBezTo>
                  <a:pt x="285" y="321"/>
                  <a:pt x="285" y="321"/>
                  <a:pt x="285" y="321"/>
                </a:cubicBezTo>
                <a:cubicBezTo>
                  <a:pt x="285" y="317"/>
                  <a:pt x="285" y="317"/>
                  <a:pt x="285" y="317"/>
                </a:cubicBezTo>
                <a:cubicBezTo>
                  <a:pt x="334" y="291"/>
                  <a:pt x="385" y="241"/>
                  <a:pt x="419" y="174"/>
                </a:cubicBezTo>
                <a:cubicBezTo>
                  <a:pt x="421" y="174"/>
                  <a:pt x="422" y="173"/>
                  <a:pt x="423" y="172"/>
                </a:cubicBezTo>
                <a:cubicBezTo>
                  <a:pt x="424" y="170"/>
                  <a:pt x="424" y="167"/>
                  <a:pt x="424" y="165"/>
                </a:cubicBezTo>
                <a:cubicBezTo>
                  <a:pt x="438" y="135"/>
                  <a:pt x="448" y="102"/>
                  <a:pt x="453" y="67"/>
                </a:cubicBezTo>
                <a:cubicBezTo>
                  <a:pt x="460" y="67"/>
                  <a:pt x="460" y="67"/>
                  <a:pt x="460" y="67"/>
                </a:cubicBezTo>
                <a:cubicBezTo>
                  <a:pt x="478" y="67"/>
                  <a:pt x="493" y="52"/>
                  <a:pt x="493" y="33"/>
                </a:cubicBezTo>
                <a:cubicBezTo>
                  <a:pt x="493" y="15"/>
                  <a:pt x="478" y="0"/>
                  <a:pt x="460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2"/>
                  <a:pt x="15" y="67"/>
                  <a:pt x="34" y="67"/>
                </a:cubicBezTo>
                <a:cubicBezTo>
                  <a:pt x="44" y="67"/>
                  <a:pt x="44" y="67"/>
                  <a:pt x="44" y="67"/>
                </a:cubicBezTo>
                <a:cubicBezTo>
                  <a:pt x="48" y="100"/>
                  <a:pt x="58" y="130"/>
                  <a:pt x="70" y="158"/>
                </a:cubicBezTo>
                <a:cubicBezTo>
                  <a:pt x="69" y="161"/>
                  <a:pt x="70" y="165"/>
                  <a:pt x="73" y="166"/>
                </a:cubicBezTo>
                <a:cubicBezTo>
                  <a:pt x="73" y="166"/>
                  <a:pt x="74" y="167"/>
                  <a:pt x="74" y="167"/>
                </a:cubicBezTo>
                <a:cubicBezTo>
                  <a:pt x="107" y="237"/>
                  <a:pt x="160" y="290"/>
                  <a:pt x="211" y="317"/>
                </a:cubicBezTo>
                <a:cubicBezTo>
                  <a:pt x="211" y="330"/>
                  <a:pt x="211" y="330"/>
                  <a:pt x="211" y="330"/>
                </a:cubicBezTo>
                <a:cubicBezTo>
                  <a:pt x="211" y="332"/>
                  <a:pt x="211" y="332"/>
                  <a:pt x="211" y="332"/>
                </a:cubicBezTo>
                <a:cubicBezTo>
                  <a:pt x="140" y="371"/>
                  <a:pt x="62" y="462"/>
                  <a:pt x="44" y="579"/>
                </a:cubicBezTo>
                <a:cubicBezTo>
                  <a:pt x="34" y="579"/>
                  <a:pt x="34" y="579"/>
                  <a:pt x="34" y="579"/>
                </a:cubicBezTo>
                <a:cubicBezTo>
                  <a:pt x="15" y="579"/>
                  <a:pt x="0" y="594"/>
                  <a:pt x="0" y="612"/>
                </a:cubicBezTo>
                <a:cubicBezTo>
                  <a:pt x="0" y="631"/>
                  <a:pt x="15" y="646"/>
                  <a:pt x="34" y="646"/>
                </a:cubicBezTo>
                <a:cubicBezTo>
                  <a:pt x="460" y="646"/>
                  <a:pt x="460" y="646"/>
                  <a:pt x="460" y="646"/>
                </a:cubicBezTo>
                <a:cubicBezTo>
                  <a:pt x="478" y="646"/>
                  <a:pt x="493" y="631"/>
                  <a:pt x="493" y="612"/>
                </a:cubicBezTo>
                <a:cubicBezTo>
                  <a:pt x="493" y="594"/>
                  <a:pt x="478" y="579"/>
                  <a:pt x="460" y="579"/>
                </a:cubicBezTo>
                <a:close/>
                <a:moveTo>
                  <a:pt x="404" y="479"/>
                </a:moveTo>
                <a:cubicBezTo>
                  <a:pt x="371" y="466"/>
                  <a:pt x="329" y="470"/>
                  <a:pt x="285" y="478"/>
                </a:cubicBezTo>
                <a:cubicBezTo>
                  <a:pt x="285" y="348"/>
                  <a:pt x="285" y="348"/>
                  <a:pt x="285" y="348"/>
                </a:cubicBezTo>
                <a:cubicBezTo>
                  <a:pt x="328" y="374"/>
                  <a:pt x="373" y="420"/>
                  <a:pt x="404" y="479"/>
                </a:cubicBezTo>
                <a:close/>
                <a:moveTo>
                  <a:pt x="14" y="33"/>
                </a:moveTo>
                <a:cubicBezTo>
                  <a:pt x="14" y="23"/>
                  <a:pt x="23" y="14"/>
                  <a:pt x="34" y="14"/>
                </a:cubicBezTo>
                <a:cubicBezTo>
                  <a:pt x="460" y="14"/>
                  <a:pt x="460" y="14"/>
                  <a:pt x="460" y="14"/>
                </a:cubicBezTo>
                <a:cubicBezTo>
                  <a:pt x="471" y="14"/>
                  <a:pt x="479" y="23"/>
                  <a:pt x="479" y="33"/>
                </a:cubicBezTo>
                <a:cubicBezTo>
                  <a:pt x="479" y="44"/>
                  <a:pt x="471" y="53"/>
                  <a:pt x="460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23" y="53"/>
                  <a:pt x="14" y="44"/>
                  <a:pt x="14" y="33"/>
                </a:cubicBezTo>
                <a:close/>
                <a:moveTo>
                  <a:pt x="439" y="67"/>
                </a:moveTo>
                <a:cubicBezTo>
                  <a:pt x="434" y="99"/>
                  <a:pt x="425" y="129"/>
                  <a:pt x="412" y="156"/>
                </a:cubicBezTo>
                <a:cubicBezTo>
                  <a:pt x="372" y="134"/>
                  <a:pt x="315" y="145"/>
                  <a:pt x="256" y="156"/>
                </a:cubicBezTo>
                <a:cubicBezTo>
                  <a:pt x="196" y="167"/>
                  <a:pt x="134" y="178"/>
                  <a:pt x="85" y="156"/>
                </a:cubicBezTo>
                <a:cubicBezTo>
                  <a:pt x="72" y="129"/>
                  <a:pt x="63" y="99"/>
                  <a:pt x="58" y="67"/>
                </a:cubicBezTo>
                <a:lnTo>
                  <a:pt x="439" y="67"/>
                </a:lnTo>
                <a:close/>
                <a:moveTo>
                  <a:pt x="211" y="348"/>
                </a:moveTo>
                <a:cubicBezTo>
                  <a:pt x="211" y="490"/>
                  <a:pt x="211" y="490"/>
                  <a:pt x="211" y="490"/>
                </a:cubicBezTo>
                <a:cubicBezTo>
                  <a:pt x="171" y="496"/>
                  <a:pt x="127" y="499"/>
                  <a:pt x="90" y="483"/>
                </a:cubicBezTo>
                <a:cubicBezTo>
                  <a:pt x="121" y="422"/>
                  <a:pt x="168" y="374"/>
                  <a:pt x="211" y="348"/>
                </a:cubicBezTo>
                <a:close/>
                <a:moveTo>
                  <a:pt x="84" y="495"/>
                </a:moveTo>
                <a:cubicBezTo>
                  <a:pt x="107" y="505"/>
                  <a:pt x="131" y="509"/>
                  <a:pt x="156" y="509"/>
                </a:cubicBezTo>
                <a:cubicBezTo>
                  <a:pt x="178" y="509"/>
                  <a:pt x="199" y="506"/>
                  <a:pt x="219" y="503"/>
                </a:cubicBezTo>
                <a:cubicBezTo>
                  <a:pt x="219" y="503"/>
                  <a:pt x="219" y="503"/>
                  <a:pt x="219" y="503"/>
                </a:cubicBezTo>
                <a:cubicBezTo>
                  <a:pt x="222" y="503"/>
                  <a:pt x="225" y="500"/>
                  <a:pt x="225" y="496"/>
                </a:cubicBezTo>
                <a:cubicBezTo>
                  <a:pt x="225" y="336"/>
                  <a:pt x="225" y="336"/>
                  <a:pt x="225" y="336"/>
                </a:cubicBezTo>
                <a:cubicBezTo>
                  <a:pt x="225" y="330"/>
                  <a:pt x="225" y="330"/>
                  <a:pt x="225" y="330"/>
                </a:cubicBezTo>
                <a:cubicBezTo>
                  <a:pt x="225" y="313"/>
                  <a:pt x="225" y="313"/>
                  <a:pt x="225" y="313"/>
                </a:cubicBezTo>
                <a:cubicBezTo>
                  <a:pt x="225" y="311"/>
                  <a:pt x="224" y="308"/>
                  <a:pt x="221" y="307"/>
                </a:cubicBezTo>
                <a:cubicBezTo>
                  <a:pt x="177" y="284"/>
                  <a:pt x="127" y="237"/>
                  <a:pt x="94" y="175"/>
                </a:cubicBezTo>
                <a:cubicBezTo>
                  <a:pt x="112" y="180"/>
                  <a:pt x="131" y="183"/>
                  <a:pt x="151" y="183"/>
                </a:cubicBezTo>
                <a:cubicBezTo>
                  <a:pt x="186" y="183"/>
                  <a:pt x="223" y="176"/>
                  <a:pt x="259" y="169"/>
                </a:cubicBezTo>
                <a:cubicBezTo>
                  <a:pt x="316" y="159"/>
                  <a:pt x="370" y="149"/>
                  <a:pt x="406" y="169"/>
                </a:cubicBezTo>
                <a:cubicBezTo>
                  <a:pt x="372" y="234"/>
                  <a:pt x="321" y="283"/>
                  <a:pt x="274" y="307"/>
                </a:cubicBezTo>
                <a:cubicBezTo>
                  <a:pt x="272" y="308"/>
                  <a:pt x="271" y="311"/>
                  <a:pt x="271" y="313"/>
                </a:cubicBezTo>
                <a:cubicBezTo>
                  <a:pt x="271" y="321"/>
                  <a:pt x="271" y="321"/>
                  <a:pt x="271" y="321"/>
                </a:cubicBezTo>
                <a:cubicBezTo>
                  <a:pt x="271" y="336"/>
                  <a:pt x="271" y="336"/>
                  <a:pt x="271" y="336"/>
                </a:cubicBezTo>
                <a:cubicBezTo>
                  <a:pt x="271" y="483"/>
                  <a:pt x="271" y="483"/>
                  <a:pt x="271" y="483"/>
                </a:cubicBezTo>
                <a:cubicBezTo>
                  <a:pt x="270" y="484"/>
                  <a:pt x="270" y="486"/>
                  <a:pt x="270" y="487"/>
                </a:cubicBezTo>
                <a:cubicBezTo>
                  <a:pt x="271" y="491"/>
                  <a:pt x="274" y="494"/>
                  <a:pt x="278" y="493"/>
                </a:cubicBezTo>
                <a:cubicBezTo>
                  <a:pt x="331" y="484"/>
                  <a:pt x="381" y="477"/>
                  <a:pt x="414" y="499"/>
                </a:cubicBezTo>
                <a:cubicBezTo>
                  <a:pt x="425" y="524"/>
                  <a:pt x="433" y="551"/>
                  <a:pt x="437" y="579"/>
                </a:cubicBezTo>
                <a:cubicBezTo>
                  <a:pt x="58" y="579"/>
                  <a:pt x="58" y="579"/>
                  <a:pt x="58" y="579"/>
                </a:cubicBezTo>
                <a:cubicBezTo>
                  <a:pt x="63" y="549"/>
                  <a:pt x="72" y="521"/>
                  <a:pt x="84" y="495"/>
                </a:cubicBezTo>
                <a:close/>
                <a:moveTo>
                  <a:pt x="460" y="632"/>
                </a:moveTo>
                <a:cubicBezTo>
                  <a:pt x="34" y="632"/>
                  <a:pt x="34" y="632"/>
                  <a:pt x="34" y="632"/>
                </a:cubicBezTo>
                <a:cubicBezTo>
                  <a:pt x="23" y="632"/>
                  <a:pt x="14" y="623"/>
                  <a:pt x="14" y="612"/>
                </a:cubicBezTo>
                <a:cubicBezTo>
                  <a:pt x="14" y="601"/>
                  <a:pt x="23" y="593"/>
                  <a:pt x="34" y="593"/>
                </a:cubicBezTo>
                <a:cubicBezTo>
                  <a:pt x="460" y="593"/>
                  <a:pt x="460" y="593"/>
                  <a:pt x="460" y="593"/>
                </a:cubicBezTo>
                <a:cubicBezTo>
                  <a:pt x="471" y="593"/>
                  <a:pt x="479" y="601"/>
                  <a:pt x="479" y="612"/>
                </a:cubicBezTo>
                <a:cubicBezTo>
                  <a:pt x="479" y="623"/>
                  <a:pt x="471" y="632"/>
                  <a:pt x="460" y="6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6432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91" y="771550"/>
            <a:ext cx="3045098" cy="33139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TCO – COMMISSIONING SIMPLICITY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83489" y="1007408"/>
            <a:ext cx="4320480" cy="3240360"/>
          </a:xfrm>
        </p:spPr>
        <p:txBody>
          <a:bodyPr/>
          <a:lstStyle/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Compact size </a:t>
            </a:r>
            <a:r>
              <a:rPr lang="en-US" dirty="0"/>
              <a:t>device easy to install in “restricted </a:t>
            </a:r>
            <a:r>
              <a:rPr lang="en-US" dirty="0" smtClean="0"/>
              <a:t>spaces”</a:t>
            </a:r>
          </a:p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Availability </a:t>
            </a:r>
            <a:r>
              <a:rPr lang="en-US" dirty="0"/>
              <a:t>of mounting </a:t>
            </a:r>
            <a:r>
              <a:rPr lang="en-US" dirty="0" smtClean="0"/>
              <a:t>bracket</a:t>
            </a:r>
          </a:p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Ready </a:t>
            </a:r>
            <a:r>
              <a:rPr lang="en-US" dirty="0"/>
              <a:t>to use from factory </a:t>
            </a:r>
            <a:r>
              <a:rPr lang="en-US" dirty="0" smtClean="0"/>
              <a:t>box</a:t>
            </a:r>
          </a:p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Availability </a:t>
            </a:r>
            <a:r>
              <a:rPr lang="en-US" dirty="0"/>
              <a:t>of training device for training and drills (no recharge, no </a:t>
            </a:r>
            <a:r>
              <a:rPr lang="en-US" dirty="0" smtClean="0"/>
              <a:t>maintenance)</a:t>
            </a:r>
          </a:p>
          <a:p>
            <a:pPr marL="285750" indent="-285750">
              <a:buClr>
                <a:srgbClr val="FFD10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Product </a:t>
            </a:r>
            <a:r>
              <a:rPr lang="en-US" dirty="0"/>
              <a:t>available in </a:t>
            </a:r>
            <a:r>
              <a:rPr lang="en-US" dirty="0" smtClean="0"/>
              <a:t>stock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9654"/>
            <a:ext cx="2556284" cy="169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838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ERGONOMICS - COMMUNICATION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17"/>
          <a:stretch/>
        </p:blipFill>
        <p:spPr>
          <a:xfrm flipH="1">
            <a:off x="7101840" y="699541"/>
            <a:ext cx="2004918" cy="360040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6661" r="12992"/>
          <a:stretch/>
        </p:blipFill>
        <p:spPr>
          <a:xfrm>
            <a:off x="107504" y="699541"/>
            <a:ext cx="1985460" cy="176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73956" y="1779662"/>
            <a:ext cx="2500921" cy="889630"/>
          </a:xfrm>
        </p:spPr>
        <p:txBody>
          <a:bodyPr/>
          <a:lstStyle/>
          <a:p>
            <a:pPr algn="just"/>
            <a:r>
              <a:rPr lang="en-US" dirty="0" smtClean="0"/>
              <a:t>Communication during escape due to the half mask face piece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7596336" y="1203598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6178222" y="1581541"/>
            <a:ext cx="1368152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23"/>
          <p:cNvSpPr>
            <a:spLocks noEditPoints="1"/>
          </p:cNvSpPr>
          <p:nvPr/>
        </p:nvSpPr>
        <p:spPr bwMode="auto">
          <a:xfrm>
            <a:off x="3995936" y="2816490"/>
            <a:ext cx="1656184" cy="1156330"/>
          </a:xfrm>
          <a:custGeom>
            <a:avLst/>
            <a:gdLst>
              <a:gd name="T0" fmla="*/ 555 w 743"/>
              <a:gd name="T1" fmla="*/ 376 h 521"/>
              <a:gd name="T2" fmla="*/ 545 w 743"/>
              <a:gd name="T3" fmla="*/ 376 h 521"/>
              <a:gd name="T4" fmla="*/ 589 w 743"/>
              <a:gd name="T5" fmla="*/ 253 h 521"/>
              <a:gd name="T6" fmla="*/ 546 w 743"/>
              <a:gd name="T7" fmla="*/ 130 h 521"/>
              <a:gd name="T8" fmla="*/ 603 w 743"/>
              <a:gd name="T9" fmla="*/ 253 h 521"/>
              <a:gd name="T10" fmla="*/ 593 w 743"/>
              <a:gd name="T11" fmla="*/ 70 h 521"/>
              <a:gd name="T12" fmla="*/ 659 w 743"/>
              <a:gd name="T13" fmla="*/ 253 h 521"/>
              <a:gd name="T14" fmla="*/ 592 w 743"/>
              <a:gd name="T15" fmla="*/ 437 h 521"/>
              <a:gd name="T16" fmla="*/ 602 w 743"/>
              <a:gd name="T17" fmla="*/ 436 h 521"/>
              <a:gd name="T18" fmla="*/ 602 w 743"/>
              <a:gd name="T19" fmla="*/ 70 h 521"/>
              <a:gd name="T20" fmla="*/ 639 w 743"/>
              <a:gd name="T21" fmla="*/ 10 h 521"/>
              <a:gd name="T22" fmla="*/ 729 w 743"/>
              <a:gd name="T23" fmla="*/ 253 h 521"/>
              <a:gd name="T24" fmla="*/ 638 w 743"/>
              <a:gd name="T25" fmla="*/ 497 h 521"/>
              <a:gd name="T26" fmla="*/ 648 w 743"/>
              <a:gd name="T27" fmla="*/ 497 h 521"/>
              <a:gd name="T28" fmla="*/ 649 w 743"/>
              <a:gd name="T29" fmla="*/ 10 h 521"/>
              <a:gd name="T30" fmla="*/ 485 w 743"/>
              <a:gd name="T31" fmla="*/ 480 h 521"/>
              <a:gd name="T32" fmla="*/ 403 w 743"/>
              <a:gd name="T33" fmla="*/ 485 h 521"/>
              <a:gd name="T34" fmla="*/ 308 w 743"/>
              <a:gd name="T35" fmla="*/ 462 h 521"/>
              <a:gd name="T36" fmla="*/ 247 w 743"/>
              <a:gd name="T37" fmla="*/ 488 h 521"/>
              <a:gd name="T38" fmla="*/ 137 w 743"/>
              <a:gd name="T39" fmla="*/ 392 h 521"/>
              <a:gd name="T40" fmla="*/ 80 w 743"/>
              <a:gd name="T41" fmla="*/ 353 h 521"/>
              <a:gd name="T42" fmla="*/ 0 w 743"/>
              <a:gd name="T43" fmla="*/ 343 h 521"/>
              <a:gd name="T44" fmla="*/ 41 w 743"/>
              <a:gd name="T45" fmla="*/ 124 h 521"/>
              <a:gd name="T46" fmla="*/ 403 w 743"/>
              <a:gd name="T47" fmla="*/ 36 h 521"/>
              <a:gd name="T48" fmla="*/ 485 w 743"/>
              <a:gd name="T49" fmla="*/ 41 h 521"/>
              <a:gd name="T50" fmla="*/ 156 w 743"/>
              <a:gd name="T51" fmla="*/ 383 h 521"/>
              <a:gd name="T52" fmla="*/ 168 w 743"/>
              <a:gd name="T53" fmla="*/ 441 h 521"/>
              <a:gd name="T54" fmla="*/ 295 w 743"/>
              <a:gd name="T55" fmla="*/ 457 h 521"/>
              <a:gd name="T56" fmla="*/ 471 w 743"/>
              <a:gd name="T57" fmla="*/ 41 h 521"/>
              <a:gd name="T58" fmla="*/ 417 w 743"/>
              <a:gd name="T59" fmla="*/ 41 h 521"/>
              <a:gd name="T60" fmla="*/ 77 w 743"/>
              <a:gd name="T61" fmla="*/ 171 h 521"/>
              <a:gd name="T62" fmla="*/ 68 w 743"/>
              <a:gd name="T63" fmla="*/ 165 h 521"/>
              <a:gd name="T64" fmla="*/ 14 w 743"/>
              <a:gd name="T65" fmla="*/ 165 h 521"/>
              <a:gd name="T66" fmla="*/ 41 w 743"/>
              <a:gd name="T67" fmla="*/ 370 h 521"/>
              <a:gd name="T68" fmla="*/ 71 w 743"/>
              <a:gd name="T69" fmla="*/ 337 h 521"/>
              <a:gd name="T70" fmla="*/ 77 w 743"/>
              <a:gd name="T71" fmla="*/ 336 h 521"/>
              <a:gd name="T72" fmla="*/ 313 w 743"/>
              <a:gd name="T73" fmla="*/ 433 h 521"/>
              <a:gd name="T74" fmla="*/ 413 w 743"/>
              <a:gd name="T75" fmla="*/ 473 h 521"/>
              <a:gd name="T76" fmla="*/ 444 w 743"/>
              <a:gd name="T77" fmla="*/ 507 h 521"/>
              <a:gd name="T78" fmla="*/ 471 w 743"/>
              <a:gd name="T79" fmla="*/ 41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3" h="521">
                <a:moveTo>
                  <a:pt x="603" y="253"/>
                </a:moveTo>
                <a:cubicBezTo>
                  <a:pt x="603" y="300"/>
                  <a:pt x="586" y="344"/>
                  <a:pt x="555" y="376"/>
                </a:cubicBezTo>
                <a:cubicBezTo>
                  <a:pt x="554" y="378"/>
                  <a:pt x="552" y="378"/>
                  <a:pt x="550" y="378"/>
                </a:cubicBezTo>
                <a:cubicBezTo>
                  <a:pt x="549" y="378"/>
                  <a:pt x="547" y="378"/>
                  <a:pt x="545" y="376"/>
                </a:cubicBezTo>
                <a:cubicBezTo>
                  <a:pt x="543" y="374"/>
                  <a:pt x="543" y="369"/>
                  <a:pt x="545" y="367"/>
                </a:cubicBezTo>
                <a:cubicBezTo>
                  <a:pt x="574" y="337"/>
                  <a:pt x="589" y="296"/>
                  <a:pt x="589" y="253"/>
                </a:cubicBezTo>
                <a:cubicBezTo>
                  <a:pt x="589" y="210"/>
                  <a:pt x="574" y="170"/>
                  <a:pt x="546" y="140"/>
                </a:cubicBezTo>
                <a:cubicBezTo>
                  <a:pt x="543" y="137"/>
                  <a:pt x="543" y="133"/>
                  <a:pt x="546" y="130"/>
                </a:cubicBezTo>
                <a:cubicBezTo>
                  <a:pt x="549" y="128"/>
                  <a:pt x="553" y="128"/>
                  <a:pt x="556" y="131"/>
                </a:cubicBezTo>
                <a:cubicBezTo>
                  <a:pt x="587" y="163"/>
                  <a:pt x="603" y="207"/>
                  <a:pt x="603" y="253"/>
                </a:cubicBezTo>
                <a:close/>
                <a:moveTo>
                  <a:pt x="602" y="70"/>
                </a:moveTo>
                <a:cubicBezTo>
                  <a:pt x="600" y="68"/>
                  <a:pt x="595" y="67"/>
                  <a:pt x="593" y="70"/>
                </a:cubicBezTo>
                <a:cubicBezTo>
                  <a:pt x="590" y="73"/>
                  <a:pt x="590" y="77"/>
                  <a:pt x="592" y="80"/>
                </a:cubicBezTo>
                <a:cubicBezTo>
                  <a:pt x="636" y="126"/>
                  <a:pt x="659" y="187"/>
                  <a:pt x="659" y="253"/>
                </a:cubicBezTo>
                <a:cubicBezTo>
                  <a:pt x="659" y="319"/>
                  <a:pt x="635" y="381"/>
                  <a:pt x="592" y="427"/>
                </a:cubicBezTo>
                <a:cubicBezTo>
                  <a:pt x="589" y="430"/>
                  <a:pt x="589" y="434"/>
                  <a:pt x="592" y="437"/>
                </a:cubicBezTo>
                <a:cubicBezTo>
                  <a:pt x="593" y="438"/>
                  <a:pt x="595" y="439"/>
                  <a:pt x="597" y="439"/>
                </a:cubicBezTo>
                <a:cubicBezTo>
                  <a:pt x="599" y="439"/>
                  <a:pt x="601" y="438"/>
                  <a:pt x="602" y="436"/>
                </a:cubicBezTo>
                <a:cubicBezTo>
                  <a:pt x="648" y="388"/>
                  <a:pt x="673" y="323"/>
                  <a:pt x="673" y="253"/>
                </a:cubicBezTo>
                <a:cubicBezTo>
                  <a:pt x="673" y="184"/>
                  <a:pt x="648" y="119"/>
                  <a:pt x="602" y="70"/>
                </a:cubicBezTo>
                <a:close/>
                <a:moveTo>
                  <a:pt x="649" y="10"/>
                </a:moveTo>
                <a:cubicBezTo>
                  <a:pt x="646" y="7"/>
                  <a:pt x="642" y="7"/>
                  <a:pt x="639" y="10"/>
                </a:cubicBezTo>
                <a:cubicBezTo>
                  <a:pt x="636" y="12"/>
                  <a:pt x="636" y="17"/>
                  <a:pt x="639" y="20"/>
                </a:cubicBezTo>
                <a:cubicBezTo>
                  <a:pt x="697" y="81"/>
                  <a:pt x="729" y="164"/>
                  <a:pt x="729" y="253"/>
                </a:cubicBezTo>
                <a:cubicBezTo>
                  <a:pt x="729" y="342"/>
                  <a:pt x="697" y="425"/>
                  <a:pt x="638" y="487"/>
                </a:cubicBezTo>
                <a:cubicBezTo>
                  <a:pt x="636" y="490"/>
                  <a:pt x="636" y="494"/>
                  <a:pt x="638" y="497"/>
                </a:cubicBezTo>
                <a:cubicBezTo>
                  <a:pt x="640" y="498"/>
                  <a:pt x="642" y="499"/>
                  <a:pt x="643" y="499"/>
                </a:cubicBezTo>
                <a:cubicBezTo>
                  <a:pt x="645" y="499"/>
                  <a:pt x="647" y="498"/>
                  <a:pt x="648" y="497"/>
                </a:cubicBezTo>
                <a:cubicBezTo>
                  <a:pt x="709" y="432"/>
                  <a:pt x="743" y="346"/>
                  <a:pt x="743" y="253"/>
                </a:cubicBezTo>
                <a:cubicBezTo>
                  <a:pt x="743" y="161"/>
                  <a:pt x="710" y="74"/>
                  <a:pt x="649" y="10"/>
                </a:cubicBezTo>
                <a:close/>
                <a:moveTo>
                  <a:pt x="485" y="41"/>
                </a:moveTo>
                <a:cubicBezTo>
                  <a:pt x="485" y="480"/>
                  <a:pt x="485" y="480"/>
                  <a:pt x="485" y="480"/>
                </a:cubicBezTo>
                <a:cubicBezTo>
                  <a:pt x="485" y="502"/>
                  <a:pt x="467" y="521"/>
                  <a:pt x="444" y="521"/>
                </a:cubicBezTo>
                <a:cubicBezTo>
                  <a:pt x="423" y="521"/>
                  <a:pt x="406" y="505"/>
                  <a:pt x="403" y="485"/>
                </a:cubicBezTo>
                <a:cubicBezTo>
                  <a:pt x="314" y="448"/>
                  <a:pt x="314" y="448"/>
                  <a:pt x="314" y="448"/>
                </a:cubicBezTo>
                <a:cubicBezTo>
                  <a:pt x="308" y="462"/>
                  <a:pt x="308" y="462"/>
                  <a:pt x="308" y="462"/>
                </a:cubicBezTo>
                <a:cubicBezTo>
                  <a:pt x="301" y="481"/>
                  <a:pt x="283" y="492"/>
                  <a:pt x="265" y="492"/>
                </a:cubicBezTo>
                <a:cubicBezTo>
                  <a:pt x="259" y="492"/>
                  <a:pt x="253" y="491"/>
                  <a:pt x="247" y="488"/>
                </a:cubicBezTo>
                <a:cubicBezTo>
                  <a:pt x="162" y="454"/>
                  <a:pt x="162" y="454"/>
                  <a:pt x="162" y="454"/>
                </a:cubicBezTo>
                <a:cubicBezTo>
                  <a:pt x="138" y="444"/>
                  <a:pt x="127" y="416"/>
                  <a:pt x="137" y="392"/>
                </a:cubicBezTo>
                <a:cubicBezTo>
                  <a:pt x="143" y="378"/>
                  <a:pt x="143" y="378"/>
                  <a:pt x="143" y="378"/>
                </a:cubicBezTo>
                <a:cubicBezTo>
                  <a:pt x="80" y="353"/>
                  <a:pt x="80" y="353"/>
                  <a:pt x="80" y="353"/>
                </a:cubicBezTo>
                <a:cubicBezTo>
                  <a:pt x="76" y="370"/>
                  <a:pt x="60" y="384"/>
                  <a:pt x="41" y="384"/>
                </a:cubicBezTo>
                <a:cubicBezTo>
                  <a:pt x="18" y="384"/>
                  <a:pt x="0" y="365"/>
                  <a:pt x="0" y="343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42"/>
                  <a:pt x="18" y="124"/>
                  <a:pt x="41" y="124"/>
                </a:cubicBezTo>
                <a:cubicBezTo>
                  <a:pt x="60" y="124"/>
                  <a:pt x="76" y="137"/>
                  <a:pt x="81" y="155"/>
                </a:cubicBezTo>
                <a:cubicBezTo>
                  <a:pt x="403" y="36"/>
                  <a:pt x="403" y="36"/>
                  <a:pt x="403" y="36"/>
                </a:cubicBezTo>
                <a:cubicBezTo>
                  <a:pt x="406" y="16"/>
                  <a:pt x="423" y="0"/>
                  <a:pt x="444" y="0"/>
                </a:cubicBezTo>
                <a:cubicBezTo>
                  <a:pt x="467" y="0"/>
                  <a:pt x="485" y="18"/>
                  <a:pt x="485" y="41"/>
                </a:cubicBezTo>
                <a:close/>
                <a:moveTo>
                  <a:pt x="301" y="443"/>
                </a:moveTo>
                <a:cubicBezTo>
                  <a:pt x="156" y="383"/>
                  <a:pt x="156" y="383"/>
                  <a:pt x="156" y="383"/>
                </a:cubicBezTo>
                <a:cubicBezTo>
                  <a:pt x="150" y="398"/>
                  <a:pt x="150" y="398"/>
                  <a:pt x="150" y="398"/>
                </a:cubicBezTo>
                <a:cubicBezTo>
                  <a:pt x="143" y="414"/>
                  <a:pt x="151" y="434"/>
                  <a:pt x="168" y="441"/>
                </a:cubicBezTo>
                <a:cubicBezTo>
                  <a:pt x="252" y="475"/>
                  <a:pt x="252" y="475"/>
                  <a:pt x="252" y="475"/>
                </a:cubicBezTo>
                <a:cubicBezTo>
                  <a:pt x="269" y="482"/>
                  <a:pt x="288" y="474"/>
                  <a:pt x="295" y="457"/>
                </a:cubicBezTo>
                <a:lnTo>
                  <a:pt x="301" y="443"/>
                </a:lnTo>
                <a:close/>
                <a:moveTo>
                  <a:pt x="471" y="41"/>
                </a:moveTo>
                <a:cubicBezTo>
                  <a:pt x="471" y="26"/>
                  <a:pt x="459" y="14"/>
                  <a:pt x="444" y="14"/>
                </a:cubicBezTo>
                <a:cubicBezTo>
                  <a:pt x="429" y="14"/>
                  <a:pt x="417" y="26"/>
                  <a:pt x="417" y="41"/>
                </a:cubicBezTo>
                <a:cubicBezTo>
                  <a:pt x="417" y="44"/>
                  <a:pt x="415" y="47"/>
                  <a:pt x="412" y="48"/>
                </a:cubicBezTo>
                <a:cubicBezTo>
                  <a:pt x="77" y="171"/>
                  <a:pt x="77" y="171"/>
                  <a:pt x="77" y="171"/>
                </a:cubicBezTo>
                <a:cubicBezTo>
                  <a:pt x="75" y="172"/>
                  <a:pt x="73" y="172"/>
                  <a:pt x="71" y="170"/>
                </a:cubicBezTo>
                <a:cubicBezTo>
                  <a:pt x="69" y="169"/>
                  <a:pt x="68" y="167"/>
                  <a:pt x="68" y="165"/>
                </a:cubicBezTo>
                <a:cubicBezTo>
                  <a:pt x="68" y="150"/>
                  <a:pt x="56" y="138"/>
                  <a:pt x="41" y="138"/>
                </a:cubicBezTo>
                <a:cubicBezTo>
                  <a:pt x="26" y="138"/>
                  <a:pt x="14" y="150"/>
                  <a:pt x="14" y="165"/>
                </a:cubicBezTo>
                <a:cubicBezTo>
                  <a:pt x="14" y="343"/>
                  <a:pt x="14" y="343"/>
                  <a:pt x="14" y="343"/>
                </a:cubicBezTo>
                <a:cubicBezTo>
                  <a:pt x="14" y="358"/>
                  <a:pt x="26" y="370"/>
                  <a:pt x="41" y="370"/>
                </a:cubicBezTo>
                <a:cubicBezTo>
                  <a:pt x="56" y="370"/>
                  <a:pt x="68" y="358"/>
                  <a:pt x="68" y="343"/>
                </a:cubicBezTo>
                <a:cubicBezTo>
                  <a:pt x="68" y="340"/>
                  <a:pt x="69" y="338"/>
                  <a:pt x="71" y="337"/>
                </a:cubicBezTo>
                <a:cubicBezTo>
                  <a:pt x="72" y="336"/>
                  <a:pt x="73" y="336"/>
                  <a:pt x="75" y="336"/>
                </a:cubicBezTo>
                <a:cubicBezTo>
                  <a:pt x="76" y="336"/>
                  <a:pt x="76" y="336"/>
                  <a:pt x="77" y="336"/>
                </a:cubicBezTo>
                <a:cubicBezTo>
                  <a:pt x="313" y="433"/>
                  <a:pt x="313" y="433"/>
                  <a:pt x="313" y="433"/>
                </a:cubicBezTo>
                <a:cubicBezTo>
                  <a:pt x="313" y="433"/>
                  <a:pt x="313" y="433"/>
                  <a:pt x="313" y="433"/>
                </a:cubicBezTo>
                <a:cubicBezTo>
                  <a:pt x="313" y="433"/>
                  <a:pt x="313" y="433"/>
                  <a:pt x="313" y="433"/>
                </a:cubicBezTo>
                <a:cubicBezTo>
                  <a:pt x="413" y="473"/>
                  <a:pt x="413" y="473"/>
                  <a:pt x="413" y="473"/>
                </a:cubicBezTo>
                <a:cubicBezTo>
                  <a:pt x="415" y="474"/>
                  <a:pt x="417" y="477"/>
                  <a:pt x="417" y="480"/>
                </a:cubicBezTo>
                <a:cubicBezTo>
                  <a:pt x="417" y="495"/>
                  <a:pt x="429" y="507"/>
                  <a:pt x="444" y="507"/>
                </a:cubicBezTo>
                <a:cubicBezTo>
                  <a:pt x="459" y="507"/>
                  <a:pt x="471" y="495"/>
                  <a:pt x="471" y="480"/>
                </a:cubicBezTo>
                <a:lnTo>
                  <a:pt x="471" y="41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Workers,Climb,The,Stairs,From,Roof,Manhole,Of,The,Oi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7" t="13899" r="15216"/>
          <a:stretch/>
        </p:blipFill>
        <p:spPr bwMode="auto">
          <a:xfrm>
            <a:off x="820802" y="2494655"/>
            <a:ext cx="2085728" cy="176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1995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entagon 5"/>
          <p:cNvSpPr>
            <a:spLocks noChangeAspect="1"/>
          </p:cNvSpPr>
          <p:nvPr/>
        </p:nvSpPr>
        <p:spPr>
          <a:xfrm>
            <a:off x="-12762" y="2473242"/>
            <a:ext cx="3648657" cy="854646"/>
          </a:xfrm>
          <a:prstGeom prst="homePlate">
            <a:avLst/>
          </a:prstGeom>
          <a:solidFill>
            <a:srgbClr val="1D6E9B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ERGONOMICS - MOBILITY</a:t>
            </a:r>
            <a:endParaRPr lang="ru-RU" dirty="0"/>
          </a:p>
        </p:txBody>
      </p:sp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3635896" y="627534"/>
            <a:ext cx="5508104" cy="367702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Pentagon 4"/>
          <p:cNvSpPr>
            <a:spLocks noChangeAspect="1"/>
          </p:cNvSpPr>
          <p:nvPr/>
        </p:nvSpPr>
        <p:spPr>
          <a:xfrm>
            <a:off x="0" y="1573361"/>
            <a:ext cx="3635895" cy="898585"/>
          </a:xfrm>
          <a:prstGeom prst="homePlate">
            <a:avLst/>
          </a:prstGeom>
          <a:solidFill>
            <a:srgbClr val="F49D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46" name="Pentagon 6"/>
          <p:cNvSpPr>
            <a:spLocks noChangeAspect="1"/>
          </p:cNvSpPr>
          <p:nvPr/>
        </p:nvSpPr>
        <p:spPr>
          <a:xfrm>
            <a:off x="-1" y="3326499"/>
            <a:ext cx="3635895" cy="874508"/>
          </a:xfrm>
          <a:prstGeom prst="homePlate">
            <a:avLst/>
          </a:prstGeom>
          <a:solidFill>
            <a:srgbClr val="CF423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47" name="Pentagon 7"/>
          <p:cNvSpPr>
            <a:spLocks noChangeAspect="1"/>
          </p:cNvSpPr>
          <p:nvPr/>
        </p:nvSpPr>
        <p:spPr>
          <a:xfrm>
            <a:off x="0" y="726987"/>
            <a:ext cx="3635896" cy="874508"/>
          </a:xfrm>
          <a:prstGeom prst="homePlate">
            <a:avLst/>
          </a:prstGeom>
          <a:solidFill>
            <a:srgbClr val="4DB3C7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56" name="Rectangle 27"/>
          <p:cNvSpPr>
            <a:spLocks noChangeAspect="1"/>
          </p:cNvSpPr>
          <p:nvPr/>
        </p:nvSpPr>
        <p:spPr>
          <a:xfrm>
            <a:off x="942937" y="901811"/>
            <a:ext cx="2051604" cy="61555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defTabSz="1219170">
              <a:lnSpc>
                <a:spcPct val="85000"/>
              </a:lnSpc>
            </a:pPr>
            <a:r>
              <a:rPr lang="en-US" sz="2000" dirty="0" smtClean="0">
                <a:solidFill>
                  <a:srgbClr val="FFFFFF"/>
                </a:solidFill>
                <a:latin typeface="Helvetica Neue"/>
              </a:rPr>
              <a:t>Free head movement</a:t>
            </a:r>
            <a:endParaRPr lang="en-US" sz="2000" dirty="0">
              <a:solidFill>
                <a:srgbClr val="FFFFFF"/>
              </a:solidFill>
              <a:latin typeface="Helvetica Neue"/>
            </a:endParaRPr>
          </a:p>
        </p:txBody>
      </p:sp>
      <p:sp>
        <p:nvSpPr>
          <p:cNvPr id="57" name="Rectangle 28"/>
          <p:cNvSpPr>
            <a:spLocks noChangeAspect="1"/>
          </p:cNvSpPr>
          <p:nvPr/>
        </p:nvSpPr>
        <p:spPr>
          <a:xfrm>
            <a:off x="942937" y="1738837"/>
            <a:ext cx="2188204" cy="61555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defTabSz="1219170">
              <a:lnSpc>
                <a:spcPct val="85000"/>
              </a:lnSpc>
            </a:pPr>
            <a:r>
              <a:rPr lang="en-US" sz="2000" dirty="0">
                <a:solidFill>
                  <a:srgbClr val="FFFFFF"/>
                </a:solidFill>
                <a:latin typeface="Helvetica Neue"/>
              </a:rPr>
              <a:t>Low risk of EEBD damaging</a:t>
            </a:r>
          </a:p>
        </p:txBody>
      </p:sp>
      <p:sp>
        <p:nvSpPr>
          <p:cNvPr id="58" name="Rectangle 29"/>
          <p:cNvSpPr>
            <a:spLocks noChangeAspect="1"/>
          </p:cNvSpPr>
          <p:nvPr/>
        </p:nvSpPr>
        <p:spPr>
          <a:xfrm>
            <a:off x="942937" y="2558262"/>
            <a:ext cx="2051604" cy="66787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defTabSz="1219170">
              <a:lnSpc>
                <a:spcPct val="85000"/>
              </a:lnSpc>
            </a:pPr>
            <a:r>
              <a:rPr lang="en-US" sz="2000" dirty="0">
                <a:solidFill>
                  <a:srgbClr val="FFFFFF"/>
                </a:solidFill>
                <a:latin typeface="Helvetica Neue"/>
              </a:rPr>
              <a:t>Low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Helvetica Neue"/>
              </a:rPr>
              <a:t>risk of hose entanglement</a:t>
            </a:r>
          </a:p>
        </p:txBody>
      </p:sp>
      <p:sp>
        <p:nvSpPr>
          <p:cNvPr id="59" name="Rectangle 30"/>
          <p:cNvSpPr>
            <a:spLocks noChangeAspect="1"/>
          </p:cNvSpPr>
          <p:nvPr/>
        </p:nvSpPr>
        <p:spPr>
          <a:xfrm>
            <a:off x="942937" y="3353178"/>
            <a:ext cx="2188204" cy="92929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defTabSz="1219170">
              <a:lnSpc>
                <a:spcPct val="85000"/>
              </a:lnSpc>
            </a:pPr>
            <a:r>
              <a:rPr lang="en-US" sz="2133" dirty="0" smtClean="0">
                <a:solidFill>
                  <a:srgbClr val="FFFFFF"/>
                </a:solidFill>
                <a:latin typeface="Open Sans Light"/>
              </a:rPr>
              <a:t>Free hands during walking, or crawling</a:t>
            </a:r>
            <a:endParaRPr lang="en-US" sz="1467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71" name="Freeform 110"/>
          <p:cNvSpPr>
            <a:spLocks noEditPoints="1"/>
          </p:cNvSpPr>
          <p:nvPr/>
        </p:nvSpPr>
        <p:spPr bwMode="auto">
          <a:xfrm>
            <a:off x="49524" y="829653"/>
            <a:ext cx="714615" cy="714615"/>
          </a:xfrm>
          <a:custGeom>
            <a:avLst/>
            <a:gdLst>
              <a:gd name="T0" fmla="*/ 431 w 693"/>
              <a:gd name="T1" fmla="*/ 92 h 693"/>
              <a:gd name="T2" fmla="*/ 353 w 693"/>
              <a:gd name="T3" fmla="*/ 24 h 693"/>
              <a:gd name="T4" fmla="*/ 346 w 693"/>
              <a:gd name="T5" fmla="*/ 246 h 693"/>
              <a:gd name="T6" fmla="*/ 339 w 693"/>
              <a:gd name="T7" fmla="*/ 24 h 693"/>
              <a:gd name="T8" fmla="*/ 267 w 693"/>
              <a:gd name="T9" fmla="*/ 94 h 693"/>
              <a:gd name="T10" fmla="*/ 262 w 693"/>
              <a:gd name="T11" fmla="*/ 82 h 693"/>
              <a:gd name="T12" fmla="*/ 343 w 693"/>
              <a:gd name="T13" fmla="*/ 2 h 693"/>
              <a:gd name="T14" fmla="*/ 344 w 693"/>
              <a:gd name="T15" fmla="*/ 1 h 693"/>
              <a:gd name="T16" fmla="*/ 345 w 693"/>
              <a:gd name="T17" fmla="*/ 1 h 693"/>
              <a:gd name="T18" fmla="*/ 348 w 693"/>
              <a:gd name="T19" fmla="*/ 1 h 693"/>
              <a:gd name="T20" fmla="*/ 349 w 693"/>
              <a:gd name="T21" fmla="*/ 1 h 693"/>
              <a:gd name="T22" fmla="*/ 350 w 693"/>
              <a:gd name="T23" fmla="*/ 2 h 693"/>
              <a:gd name="T24" fmla="*/ 431 w 693"/>
              <a:gd name="T25" fmla="*/ 82 h 693"/>
              <a:gd name="T26" fmla="*/ 353 w 693"/>
              <a:gd name="T27" fmla="*/ 669 h 693"/>
              <a:gd name="T28" fmla="*/ 346 w 693"/>
              <a:gd name="T29" fmla="*/ 447 h 693"/>
              <a:gd name="T30" fmla="*/ 339 w 693"/>
              <a:gd name="T31" fmla="*/ 669 h 693"/>
              <a:gd name="T32" fmla="*/ 262 w 693"/>
              <a:gd name="T33" fmla="*/ 602 h 693"/>
              <a:gd name="T34" fmla="*/ 342 w 693"/>
              <a:gd name="T35" fmla="*/ 691 h 693"/>
              <a:gd name="T36" fmla="*/ 343 w 693"/>
              <a:gd name="T37" fmla="*/ 692 h 693"/>
              <a:gd name="T38" fmla="*/ 344 w 693"/>
              <a:gd name="T39" fmla="*/ 693 h 693"/>
              <a:gd name="T40" fmla="*/ 346 w 693"/>
              <a:gd name="T41" fmla="*/ 693 h 693"/>
              <a:gd name="T42" fmla="*/ 349 w 693"/>
              <a:gd name="T43" fmla="*/ 693 h 693"/>
              <a:gd name="T44" fmla="*/ 350 w 693"/>
              <a:gd name="T45" fmla="*/ 692 h 693"/>
              <a:gd name="T46" fmla="*/ 351 w 693"/>
              <a:gd name="T47" fmla="*/ 691 h 693"/>
              <a:gd name="T48" fmla="*/ 431 w 693"/>
              <a:gd name="T49" fmla="*/ 602 h 693"/>
              <a:gd name="T50" fmla="*/ 692 w 693"/>
              <a:gd name="T51" fmla="*/ 351 h 693"/>
              <a:gd name="T52" fmla="*/ 692 w 693"/>
              <a:gd name="T53" fmla="*/ 349 h 693"/>
              <a:gd name="T54" fmla="*/ 693 w 693"/>
              <a:gd name="T55" fmla="*/ 348 h 693"/>
              <a:gd name="T56" fmla="*/ 693 w 693"/>
              <a:gd name="T57" fmla="*/ 345 h 693"/>
              <a:gd name="T58" fmla="*/ 692 w 693"/>
              <a:gd name="T59" fmla="*/ 344 h 693"/>
              <a:gd name="T60" fmla="*/ 692 w 693"/>
              <a:gd name="T61" fmla="*/ 343 h 693"/>
              <a:gd name="T62" fmla="*/ 611 w 693"/>
              <a:gd name="T63" fmla="*/ 262 h 693"/>
              <a:gd name="T64" fmla="*/ 601 w 693"/>
              <a:gd name="T65" fmla="*/ 272 h 693"/>
              <a:gd name="T66" fmla="*/ 454 w 693"/>
              <a:gd name="T67" fmla="*/ 340 h 693"/>
              <a:gd name="T68" fmla="*/ 454 w 693"/>
              <a:gd name="T69" fmla="*/ 354 h 693"/>
              <a:gd name="T70" fmla="*/ 601 w 693"/>
              <a:gd name="T71" fmla="*/ 421 h 693"/>
              <a:gd name="T72" fmla="*/ 606 w 693"/>
              <a:gd name="T73" fmla="*/ 433 h 693"/>
              <a:gd name="T74" fmla="*/ 691 w 693"/>
              <a:gd name="T75" fmla="*/ 352 h 693"/>
              <a:gd name="T76" fmla="*/ 239 w 693"/>
              <a:gd name="T77" fmla="*/ 340 h 693"/>
              <a:gd name="T78" fmla="*/ 92 w 693"/>
              <a:gd name="T79" fmla="*/ 272 h 693"/>
              <a:gd name="T80" fmla="*/ 82 w 693"/>
              <a:gd name="T81" fmla="*/ 262 h 693"/>
              <a:gd name="T82" fmla="*/ 1 w 693"/>
              <a:gd name="T83" fmla="*/ 343 h 693"/>
              <a:gd name="T84" fmla="*/ 1 w 693"/>
              <a:gd name="T85" fmla="*/ 344 h 693"/>
              <a:gd name="T86" fmla="*/ 0 w 693"/>
              <a:gd name="T87" fmla="*/ 345 h 693"/>
              <a:gd name="T88" fmla="*/ 0 w 693"/>
              <a:gd name="T89" fmla="*/ 349 h 693"/>
              <a:gd name="T90" fmla="*/ 1 w 693"/>
              <a:gd name="T91" fmla="*/ 350 h 693"/>
              <a:gd name="T92" fmla="*/ 2 w 693"/>
              <a:gd name="T93" fmla="*/ 352 h 693"/>
              <a:gd name="T94" fmla="*/ 87 w 693"/>
              <a:gd name="T95" fmla="*/ 433 h 693"/>
              <a:gd name="T96" fmla="*/ 92 w 693"/>
              <a:gd name="T97" fmla="*/ 421 h 693"/>
              <a:gd name="T98" fmla="*/ 239 w 693"/>
              <a:gd name="T99" fmla="*/ 354 h 693"/>
              <a:gd name="T100" fmla="*/ 239 w 693"/>
              <a:gd name="T101" fmla="*/ 340 h 693"/>
              <a:gd name="T102" fmla="*/ 322 w 693"/>
              <a:gd name="T103" fmla="*/ 347 h 693"/>
              <a:gd name="T104" fmla="*/ 371 w 693"/>
              <a:gd name="T105" fmla="*/ 347 h 693"/>
              <a:gd name="T106" fmla="*/ 346 w 693"/>
              <a:gd name="T107" fmla="*/ 357 h 693"/>
              <a:gd name="T108" fmla="*/ 346 w 693"/>
              <a:gd name="T109" fmla="*/ 337 h 693"/>
              <a:gd name="T110" fmla="*/ 346 w 693"/>
              <a:gd name="T111" fmla="*/ 357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3" h="693">
                <a:moveTo>
                  <a:pt x="431" y="82"/>
                </a:moveTo>
                <a:cubicBezTo>
                  <a:pt x="434" y="85"/>
                  <a:pt x="434" y="89"/>
                  <a:pt x="431" y="92"/>
                </a:cubicBezTo>
                <a:cubicBezTo>
                  <a:pt x="428" y="95"/>
                  <a:pt x="424" y="95"/>
                  <a:pt x="421" y="92"/>
                </a:cubicBezTo>
                <a:cubicBezTo>
                  <a:pt x="353" y="24"/>
                  <a:pt x="353" y="24"/>
                  <a:pt x="353" y="24"/>
                </a:cubicBezTo>
                <a:cubicBezTo>
                  <a:pt x="353" y="239"/>
                  <a:pt x="353" y="239"/>
                  <a:pt x="353" y="239"/>
                </a:cubicBezTo>
                <a:cubicBezTo>
                  <a:pt x="353" y="243"/>
                  <a:pt x="350" y="246"/>
                  <a:pt x="346" y="246"/>
                </a:cubicBezTo>
                <a:cubicBezTo>
                  <a:pt x="343" y="246"/>
                  <a:pt x="339" y="243"/>
                  <a:pt x="339" y="239"/>
                </a:cubicBezTo>
                <a:cubicBezTo>
                  <a:pt x="339" y="24"/>
                  <a:pt x="339" y="24"/>
                  <a:pt x="339" y="24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1" y="93"/>
                  <a:pt x="269" y="94"/>
                  <a:pt x="267" y="94"/>
                </a:cubicBezTo>
                <a:cubicBezTo>
                  <a:pt x="265" y="94"/>
                  <a:pt x="263" y="93"/>
                  <a:pt x="262" y="92"/>
                </a:cubicBezTo>
                <a:cubicBezTo>
                  <a:pt x="259" y="89"/>
                  <a:pt x="259" y="85"/>
                  <a:pt x="262" y="82"/>
                </a:cubicBezTo>
                <a:cubicBezTo>
                  <a:pt x="342" y="3"/>
                  <a:pt x="342" y="3"/>
                  <a:pt x="342" y="3"/>
                </a:cubicBezTo>
                <a:cubicBezTo>
                  <a:pt x="342" y="2"/>
                  <a:pt x="342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1"/>
                  <a:pt x="343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5" y="1"/>
                  <a:pt x="345" y="1"/>
                </a:cubicBezTo>
                <a:cubicBezTo>
                  <a:pt x="346" y="1"/>
                  <a:pt x="346" y="0"/>
                  <a:pt x="346" y="0"/>
                </a:cubicBezTo>
                <a:cubicBezTo>
                  <a:pt x="347" y="0"/>
                  <a:pt x="347" y="1"/>
                  <a:pt x="348" y="1"/>
                </a:cubicBezTo>
                <a:cubicBezTo>
                  <a:pt x="348" y="1"/>
                  <a:pt x="348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50" y="1"/>
                  <a:pt x="350" y="1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1" y="2"/>
                  <a:pt x="351" y="2"/>
                  <a:pt x="351" y="3"/>
                </a:cubicBezTo>
                <a:lnTo>
                  <a:pt x="431" y="82"/>
                </a:lnTo>
                <a:close/>
                <a:moveTo>
                  <a:pt x="421" y="602"/>
                </a:moveTo>
                <a:cubicBezTo>
                  <a:pt x="353" y="669"/>
                  <a:pt x="353" y="669"/>
                  <a:pt x="353" y="669"/>
                </a:cubicBezTo>
                <a:cubicBezTo>
                  <a:pt x="353" y="454"/>
                  <a:pt x="353" y="454"/>
                  <a:pt x="353" y="454"/>
                </a:cubicBezTo>
                <a:cubicBezTo>
                  <a:pt x="353" y="450"/>
                  <a:pt x="350" y="447"/>
                  <a:pt x="346" y="447"/>
                </a:cubicBezTo>
                <a:cubicBezTo>
                  <a:pt x="343" y="447"/>
                  <a:pt x="339" y="450"/>
                  <a:pt x="339" y="454"/>
                </a:cubicBezTo>
                <a:cubicBezTo>
                  <a:pt x="339" y="669"/>
                  <a:pt x="339" y="669"/>
                  <a:pt x="339" y="669"/>
                </a:cubicBezTo>
                <a:cubicBezTo>
                  <a:pt x="272" y="602"/>
                  <a:pt x="272" y="602"/>
                  <a:pt x="272" y="602"/>
                </a:cubicBezTo>
                <a:cubicBezTo>
                  <a:pt x="269" y="599"/>
                  <a:pt x="265" y="599"/>
                  <a:pt x="262" y="602"/>
                </a:cubicBezTo>
                <a:cubicBezTo>
                  <a:pt x="259" y="604"/>
                  <a:pt x="259" y="609"/>
                  <a:pt x="262" y="612"/>
                </a:cubicBezTo>
                <a:cubicBezTo>
                  <a:pt x="342" y="691"/>
                  <a:pt x="342" y="691"/>
                  <a:pt x="342" y="691"/>
                </a:cubicBezTo>
                <a:cubicBezTo>
                  <a:pt x="342" y="691"/>
                  <a:pt x="342" y="692"/>
                  <a:pt x="343" y="692"/>
                </a:cubicBezTo>
                <a:cubicBezTo>
                  <a:pt x="343" y="692"/>
                  <a:pt x="343" y="692"/>
                  <a:pt x="343" y="692"/>
                </a:cubicBezTo>
                <a:cubicBezTo>
                  <a:pt x="343" y="692"/>
                  <a:pt x="343" y="692"/>
                  <a:pt x="344" y="693"/>
                </a:cubicBezTo>
                <a:cubicBezTo>
                  <a:pt x="344" y="693"/>
                  <a:pt x="344" y="693"/>
                  <a:pt x="344" y="693"/>
                </a:cubicBezTo>
                <a:cubicBezTo>
                  <a:pt x="344" y="693"/>
                  <a:pt x="345" y="693"/>
                  <a:pt x="345" y="693"/>
                </a:cubicBezTo>
                <a:cubicBezTo>
                  <a:pt x="346" y="693"/>
                  <a:pt x="346" y="693"/>
                  <a:pt x="346" y="693"/>
                </a:cubicBezTo>
                <a:cubicBezTo>
                  <a:pt x="347" y="693"/>
                  <a:pt x="347" y="693"/>
                  <a:pt x="348" y="693"/>
                </a:cubicBezTo>
                <a:cubicBezTo>
                  <a:pt x="348" y="693"/>
                  <a:pt x="348" y="693"/>
                  <a:pt x="349" y="693"/>
                </a:cubicBezTo>
                <a:cubicBezTo>
                  <a:pt x="349" y="693"/>
                  <a:pt x="349" y="693"/>
                  <a:pt x="349" y="693"/>
                </a:cubicBezTo>
                <a:cubicBezTo>
                  <a:pt x="350" y="692"/>
                  <a:pt x="350" y="692"/>
                  <a:pt x="350" y="692"/>
                </a:cubicBezTo>
                <a:cubicBezTo>
                  <a:pt x="350" y="692"/>
                  <a:pt x="350" y="692"/>
                  <a:pt x="350" y="692"/>
                </a:cubicBezTo>
                <a:cubicBezTo>
                  <a:pt x="351" y="692"/>
                  <a:pt x="351" y="691"/>
                  <a:pt x="351" y="691"/>
                </a:cubicBezTo>
                <a:cubicBezTo>
                  <a:pt x="431" y="612"/>
                  <a:pt x="431" y="612"/>
                  <a:pt x="431" y="612"/>
                </a:cubicBezTo>
                <a:cubicBezTo>
                  <a:pt x="434" y="609"/>
                  <a:pt x="434" y="604"/>
                  <a:pt x="431" y="602"/>
                </a:cubicBezTo>
                <a:cubicBezTo>
                  <a:pt x="428" y="599"/>
                  <a:pt x="424" y="599"/>
                  <a:pt x="421" y="602"/>
                </a:cubicBezTo>
                <a:close/>
                <a:moveTo>
                  <a:pt x="692" y="351"/>
                </a:moveTo>
                <a:cubicBezTo>
                  <a:pt x="692" y="351"/>
                  <a:pt x="692" y="351"/>
                  <a:pt x="692" y="351"/>
                </a:cubicBezTo>
                <a:cubicBezTo>
                  <a:pt x="692" y="350"/>
                  <a:pt x="692" y="350"/>
                  <a:pt x="692" y="349"/>
                </a:cubicBezTo>
                <a:cubicBezTo>
                  <a:pt x="692" y="349"/>
                  <a:pt x="692" y="349"/>
                  <a:pt x="692" y="349"/>
                </a:cubicBezTo>
                <a:cubicBezTo>
                  <a:pt x="692" y="349"/>
                  <a:pt x="693" y="349"/>
                  <a:pt x="693" y="348"/>
                </a:cubicBezTo>
                <a:cubicBezTo>
                  <a:pt x="693" y="348"/>
                  <a:pt x="693" y="347"/>
                  <a:pt x="693" y="347"/>
                </a:cubicBezTo>
                <a:cubicBezTo>
                  <a:pt x="693" y="346"/>
                  <a:pt x="693" y="346"/>
                  <a:pt x="693" y="345"/>
                </a:cubicBezTo>
                <a:cubicBezTo>
                  <a:pt x="693" y="345"/>
                  <a:pt x="692" y="345"/>
                  <a:pt x="692" y="344"/>
                </a:cubicBezTo>
                <a:cubicBezTo>
                  <a:pt x="692" y="344"/>
                  <a:pt x="692" y="344"/>
                  <a:pt x="692" y="344"/>
                </a:cubicBezTo>
                <a:cubicBezTo>
                  <a:pt x="692" y="344"/>
                  <a:pt x="692" y="343"/>
                  <a:pt x="692" y="343"/>
                </a:cubicBezTo>
                <a:cubicBezTo>
                  <a:pt x="692" y="343"/>
                  <a:pt x="692" y="343"/>
                  <a:pt x="692" y="343"/>
                </a:cubicBezTo>
                <a:cubicBezTo>
                  <a:pt x="691" y="343"/>
                  <a:pt x="691" y="342"/>
                  <a:pt x="691" y="342"/>
                </a:cubicBezTo>
                <a:cubicBezTo>
                  <a:pt x="611" y="262"/>
                  <a:pt x="611" y="262"/>
                  <a:pt x="611" y="262"/>
                </a:cubicBezTo>
                <a:cubicBezTo>
                  <a:pt x="608" y="260"/>
                  <a:pt x="604" y="260"/>
                  <a:pt x="601" y="262"/>
                </a:cubicBezTo>
                <a:cubicBezTo>
                  <a:pt x="599" y="265"/>
                  <a:pt x="599" y="269"/>
                  <a:pt x="601" y="272"/>
                </a:cubicBezTo>
                <a:cubicBezTo>
                  <a:pt x="669" y="340"/>
                  <a:pt x="669" y="340"/>
                  <a:pt x="669" y="340"/>
                </a:cubicBezTo>
                <a:cubicBezTo>
                  <a:pt x="454" y="340"/>
                  <a:pt x="454" y="340"/>
                  <a:pt x="454" y="340"/>
                </a:cubicBezTo>
                <a:cubicBezTo>
                  <a:pt x="450" y="340"/>
                  <a:pt x="447" y="343"/>
                  <a:pt x="447" y="347"/>
                </a:cubicBezTo>
                <a:cubicBezTo>
                  <a:pt x="447" y="351"/>
                  <a:pt x="450" y="354"/>
                  <a:pt x="454" y="354"/>
                </a:cubicBezTo>
                <a:cubicBezTo>
                  <a:pt x="669" y="354"/>
                  <a:pt x="669" y="354"/>
                  <a:pt x="669" y="354"/>
                </a:cubicBezTo>
                <a:cubicBezTo>
                  <a:pt x="601" y="421"/>
                  <a:pt x="601" y="421"/>
                  <a:pt x="601" y="421"/>
                </a:cubicBezTo>
                <a:cubicBezTo>
                  <a:pt x="599" y="424"/>
                  <a:pt x="599" y="429"/>
                  <a:pt x="601" y="431"/>
                </a:cubicBezTo>
                <a:cubicBezTo>
                  <a:pt x="603" y="433"/>
                  <a:pt x="604" y="433"/>
                  <a:pt x="606" y="433"/>
                </a:cubicBezTo>
                <a:cubicBezTo>
                  <a:pt x="608" y="433"/>
                  <a:pt x="610" y="433"/>
                  <a:pt x="611" y="431"/>
                </a:cubicBezTo>
                <a:cubicBezTo>
                  <a:pt x="691" y="352"/>
                  <a:pt x="691" y="352"/>
                  <a:pt x="691" y="352"/>
                </a:cubicBezTo>
                <a:cubicBezTo>
                  <a:pt x="691" y="351"/>
                  <a:pt x="691" y="351"/>
                  <a:pt x="692" y="351"/>
                </a:cubicBezTo>
                <a:close/>
                <a:moveTo>
                  <a:pt x="239" y="340"/>
                </a:moveTo>
                <a:cubicBezTo>
                  <a:pt x="24" y="340"/>
                  <a:pt x="24" y="340"/>
                  <a:pt x="24" y="340"/>
                </a:cubicBezTo>
                <a:cubicBezTo>
                  <a:pt x="92" y="272"/>
                  <a:pt x="92" y="272"/>
                  <a:pt x="92" y="272"/>
                </a:cubicBezTo>
                <a:cubicBezTo>
                  <a:pt x="94" y="269"/>
                  <a:pt x="94" y="265"/>
                  <a:pt x="92" y="262"/>
                </a:cubicBezTo>
                <a:cubicBezTo>
                  <a:pt x="89" y="260"/>
                  <a:pt x="84" y="260"/>
                  <a:pt x="82" y="262"/>
                </a:cubicBezTo>
                <a:cubicBezTo>
                  <a:pt x="2" y="342"/>
                  <a:pt x="2" y="342"/>
                  <a:pt x="2" y="342"/>
                </a:cubicBezTo>
                <a:cubicBezTo>
                  <a:pt x="2" y="342"/>
                  <a:pt x="2" y="343"/>
                  <a:pt x="1" y="343"/>
                </a:cubicBezTo>
                <a:cubicBezTo>
                  <a:pt x="1" y="343"/>
                  <a:pt x="1" y="343"/>
                  <a:pt x="1" y="343"/>
                </a:cubicBezTo>
                <a:cubicBezTo>
                  <a:pt x="1" y="344"/>
                  <a:pt x="1" y="344"/>
                  <a:pt x="1" y="344"/>
                </a:cubicBezTo>
                <a:cubicBezTo>
                  <a:pt x="1" y="344"/>
                  <a:pt x="1" y="345"/>
                  <a:pt x="0" y="345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46"/>
                  <a:pt x="0" y="347"/>
                  <a:pt x="0" y="348"/>
                </a:cubicBezTo>
                <a:cubicBezTo>
                  <a:pt x="0" y="348"/>
                  <a:pt x="0" y="349"/>
                  <a:pt x="0" y="349"/>
                </a:cubicBezTo>
                <a:cubicBezTo>
                  <a:pt x="1" y="349"/>
                  <a:pt x="1" y="349"/>
                  <a:pt x="1" y="349"/>
                </a:cubicBezTo>
                <a:cubicBezTo>
                  <a:pt x="1" y="350"/>
                  <a:pt x="1" y="350"/>
                  <a:pt x="1" y="350"/>
                </a:cubicBezTo>
                <a:cubicBezTo>
                  <a:pt x="1" y="350"/>
                  <a:pt x="1" y="351"/>
                  <a:pt x="1" y="351"/>
                </a:cubicBezTo>
                <a:cubicBezTo>
                  <a:pt x="2" y="351"/>
                  <a:pt x="2" y="351"/>
                  <a:pt x="2" y="352"/>
                </a:cubicBezTo>
                <a:cubicBezTo>
                  <a:pt x="82" y="431"/>
                  <a:pt x="82" y="431"/>
                  <a:pt x="82" y="431"/>
                </a:cubicBezTo>
                <a:cubicBezTo>
                  <a:pt x="83" y="433"/>
                  <a:pt x="85" y="433"/>
                  <a:pt x="87" y="433"/>
                </a:cubicBezTo>
                <a:cubicBezTo>
                  <a:pt x="88" y="433"/>
                  <a:pt x="90" y="433"/>
                  <a:pt x="92" y="431"/>
                </a:cubicBezTo>
                <a:cubicBezTo>
                  <a:pt x="94" y="429"/>
                  <a:pt x="94" y="424"/>
                  <a:pt x="92" y="421"/>
                </a:cubicBezTo>
                <a:cubicBezTo>
                  <a:pt x="24" y="354"/>
                  <a:pt x="24" y="354"/>
                  <a:pt x="24" y="354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243" y="354"/>
                  <a:pt x="246" y="351"/>
                  <a:pt x="246" y="347"/>
                </a:cubicBezTo>
                <a:cubicBezTo>
                  <a:pt x="246" y="343"/>
                  <a:pt x="243" y="340"/>
                  <a:pt x="239" y="340"/>
                </a:cubicBezTo>
                <a:close/>
                <a:moveTo>
                  <a:pt x="346" y="371"/>
                </a:moveTo>
                <a:cubicBezTo>
                  <a:pt x="333" y="371"/>
                  <a:pt x="322" y="360"/>
                  <a:pt x="322" y="347"/>
                </a:cubicBezTo>
                <a:cubicBezTo>
                  <a:pt x="322" y="333"/>
                  <a:pt x="333" y="323"/>
                  <a:pt x="346" y="323"/>
                </a:cubicBezTo>
                <a:cubicBezTo>
                  <a:pt x="360" y="323"/>
                  <a:pt x="371" y="333"/>
                  <a:pt x="371" y="347"/>
                </a:cubicBezTo>
                <a:cubicBezTo>
                  <a:pt x="371" y="360"/>
                  <a:pt x="360" y="371"/>
                  <a:pt x="346" y="371"/>
                </a:cubicBezTo>
                <a:close/>
                <a:moveTo>
                  <a:pt x="346" y="357"/>
                </a:moveTo>
                <a:cubicBezTo>
                  <a:pt x="352" y="357"/>
                  <a:pt x="357" y="352"/>
                  <a:pt x="357" y="347"/>
                </a:cubicBezTo>
                <a:cubicBezTo>
                  <a:pt x="357" y="341"/>
                  <a:pt x="352" y="337"/>
                  <a:pt x="346" y="337"/>
                </a:cubicBezTo>
                <a:cubicBezTo>
                  <a:pt x="341" y="337"/>
                  <a:pt x="336" y="341"/>
                  <a:pt x="336" y="347"/>
                </a:cubicBezTo>
                <a:cubicBezTo>
                  <a:pt x="336" y="352"/>
                  <a:pt x="341" y="357"/>
                  <a:pt x="346" y="3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118"/>
          <p:cNvSpPr>
            <a:spLocks noEditPoints="1"/>
          </p:cNvSpPr>
          <p:nvPr/>
        </p:nvSpPr>
        <p:spPr bwMode="auto">
          <a:xfrm>
            <a:off x="159597" y="1733749"/>
            <a:ext cx="494468" cy="654214"/>
          </a:xfrm>
          <a:custGeom>
            <a:avLst/>
            <a:gdLst>
              <a:gd name="T0" fmla="*/ 240 w 479"/>
              <a:gd name="T1" fmla="*/ 633 h 633"/>
              <a:gd name="T2" fmla="*/ 238 w 479"/>
              <a:gd name="T3" fmla="*/ 633 h 633"/>
              <a:gd name="T4" fmla="*/ 103 w 479"/>
              <a:gd name="T5" fmla="*/ 553 h 633"/>
              <a:gd name="T6" fmla="*/ 0 w 479"/>
              <a:gd name="T7" fmla="*/ 435 h 633"/>
              <a:gd name="T8" fmla="*/ 0 w 479"/>
              <a:gd name="T9" fmla="*/ 45 h 633"/>
              <a:gd name="T10" fmla="*/ 5 w 479"/>
              <a:gd name="T11" fmla="*/ 39 h 633"/>
              <a:gd name="T12" fmla="*/ 239 w 479"/>
              <a:gd name="T13" fmla="*/ 0 h 633"/>
              <a:gd name="T14" fmla="*/ 474 w 479"/>
              <a:gd name="T15" fmla="*/ 39 h 633"/>
              <a:gd name="T16" fmla="*/ 479 w 479"/>
              <a:gd name="T17" fmla="*/ 45 h 633"/>
              <a:gd name="T18" fmla="*/ 479 w 479"/>
              <a:gd name="T19" fmla="*/ 435 h 633"/>
              <a:gd name="T20" fmla="*/ 374 w 479"/>
              <a:gd name="T21" fmla="*/ 560 h 633"/>
              <a:gd name="T22" fmla="*/ 241 w 479"/>
              <a:gd name="T23" fmla="*/ 633 h 633"/>
              <a:gd name="T24" fmla="*/ 240 w 479"/>
              <a:gd name="T25" fmla="*/ 633 h 633"/>
              <a:gd name="T26" fmla="*/ 14 w 479"/>
              <a:gd name="T27" fmla="*/ 51 h 633"/>
              <a:gd name="T28" fmla="*/ 14 w 479"/>
              <a:gd name="T29" fmla="*/ 435 h 633"/>
              <a:gd name="T30" fmla="*/ 111 w 479"/>
              <a:gd name="T31" fmla="*/ 542 h 633"/>
              <a:gd name="T32" fmla="*/ 240 w 479"/>
              <a:gd name="T33" fmla="*/ 619 h 633"/>
              <a:gd name="T34" fmla="*/ 465 w 479"/>
              <a:gd name="T35" fmla="*/ 435 h 633"/>
              <a:gd name="T36" fmla="*/ 465 w 479"/>
              <a:gd name="T37" fmla="*/ 51 h 633"/>
              <a:gd name="T38" fmla="*/ 239 w 479"/>
              <a:gd name="T39" fmla="*/ 14 h 633"/>
              <a:gd name="T40" fmla="*/ 14 w 479"/>
              <a:gd name="T41" fmla="*/ 51 h 633"/>
              <a:gd name="T42" fmla="*/ 419 w 479"/>
              <a:gd name="T43" fmla="*/ 522 h 633"/>
              <a:gd name="T44" fmla="*/ 415 w 479"/>
              <a:gd name="T45" fmla="*/ 520 h 633"/>
              <a:gd name="T46" fmla="*/ 3 w 479"/>
              <a:gd name="T47" fmla="*/ 207 h 633"/>
              <a:gd name="T48" fmla="*/ 0 w 479"/>
              <a:gd name="T49" fmla="*/ 201 h 633"/>
              <a:gd name="T50" fmla="*/ 0 w 479"/>
              <a:gd name="T51" fmla="*/ 45 h 633"/>
              <a:gd name="T52" fmla="*/ 5 w 479"/>
              <a:gd name="T53" fmla="*/ 39 h 633"/>
              <a:gd name="T54" fmla="*/ 59 w 479"/>
              <a:gd name="T55" fmla="*/ 24 h 633"/>
              <a:gd name="T56" fmla="*/ 65 w 479"/>
              <a:gd name="T57" fmla="*/ 25 h 633"/>
              <a:gd name="T58" fmla="*/ 476 w 479"/>
              <a:gd name="T59" fmla="*/ 338 h 633"/>
              <a:gd name="T60" fmla="*/ 479 w 479"/>
              <a:gd name="T61" fmla="*/ 343 h 633"/>
              <a:gd name="T62" fmla="*/ 479 w 479"/>
              <a:gd name="T63" fmla="*/ 435 h 633"/>
              <a:gd name="T64" fmla="*/ 424 w 479"/>
              <a:gd name="T65" fmla="*/ 520 h 633"/>
              <a:gd name="T66" fmla="*/ 419 w 479"/>
              <a:gd name="T67" fmla="*/ 522 h 633"/>
              <a:gd name="T68" fmla="*/ 14 w 479"/>
              <a:gd name="T69" fmla="*/ 198 h 633"/>
              <a:gd name="T70" fmla="*/ 419 w 479"/>
              <a:gd name="T71" fmla="*/ 506 h 633"/>
              <a:gd name="T72" fmla="*/ 465 w 479"/>
              <a:gd name="T73" fmla="*/ 435 h 633"/>
              <a:gd name="T74" fmla="*/ 465 w 479"/>
              <a:gd name="T75" fmla="*/ 347 h 633"/>
              <a:gd name="T76" fmla="*/ 59 w 479"/>
              <a:gd name="T77" fmla="*/ 38 h 633"/>
              <a:gd name="T78" fmla="*/ 14 w 479"/>
              <a:gd name="T79" fmla="*/ 51 h 633"/>
              <a:gd name="T80" fmla="*/ 14 w 479"/>
              <a:gd name="T81" fmla="*/ 19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79" h="633">
                <a:moveTo>
                  <a:pt x="240" y="633"/>
                </a:moveTo>
                <a:cubicBezTo>
                  <a:pt x="239" y="633"/>
                  <a:pt x="239" y="633"/>
                  <a:pt x="238" y="633"/>
                </a:cubicBezTo>
                <a:cubicBezTo>
                  <a:pt x="215" y="628"/>
                  <a:pt x="155" y="593"/>
                  <a:pt x="103" y="553"/>
                </a:cubicBezTo>
                <a:cubicBezTo>
                  <a:pt x="13" y="486"/>
                  <a:pt x="0" y="450"/>
                  <a:pt x="0" y="43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2"/>
                  <a:pt x="2" y="40"/>
                  <a:pt x="5" y="39"/>
                </a:cubicBezTo>
                <a:cubicBezTo>
                  <a:pt x="91" y="13"/>
                  <a:pt x="168" y="0"/>
                  <a:pt x="239" y="0"/>
                </a:cubicBezTo>
                <a:cubicBezTo>
                  <a:pt x="327" y="0"/>
                  <a:pt x="415" y="21"/>
                  <a:pt x="474" y="39"/>
                </a:cubicBezTo>
                <a:cubicBezTo>
                  <a:pt x="477" y="40"/>
                  <a:pt x="479" y="42"/>
                  <a:pt x="479" y="45"/>
                </a:cubicBezTo>
                <a:cubicBezTo>
                  <a:pt x="479" y="435"/>
                  <a:pt x="479" y="435"/>
                  <a:pt x="479" y="435"/>
                </a:cubicBezTo>
                <a:cubicBezTo>
                  <a:pt x="479" y="476"/>
                  <a:pt x="422" y="526"/>
                  <a:pt x="374" y="560"/>
                </a:cubicBezTo>
                <a:cubicBezTo>
                  <a:pt x="321" y="598"/>
                  <a:pt x="261" y="629"/>
                  <a:pt x="241" y="633"/>
                </a:cubicBezTo>
                <a:cubicBezTo>
                  <a:pt x="241" y="633"/>
                  <a:pt x="240" y="633"/>
                  <a:pt x="240" y="633"/>
                </a:cubicBezTo>
                <a:close/>
                <a:moveTo>
                  <a:pt x="14" y="51"/>
                </a:moveTo>
                <a:cubicBezTo>
                  <a:pt x="14" y="435"/>
                  <a:pt x="14" y="435"/>
                  <a:pt x="14" y="435"/>
                </a:cubicBezTo>
                <a:cubicBezTo>
                  <a:pt x="14" y="456"/>
                  <a:pt x="50" y="496"/>
                  <a:pt x="111" y="542"/>
                </a:cubicBezTo>
                <a:cubicBezTo>
                  <a:pt x="166" y="583"/>
                  <a:pt x="220" y="614"/>
                  <a:pt x="240" y="619"/>
                </a:cubicBezTo>
                <a:cubicBezTo>
                  <a:pt x="280" y="609"/>
                  <a:pt x="465" y="499"/>
                  <a:pt x="465" y="435"/>
                </a:cubicBezTo>
                <a:cubicBezTo>
                  <a:pt x="465" y="51"/>
                  <a:pt x="465" y="51"/>
                  <a:pt x="465" y="51"/>
                </a:cubicBezTo>
                <a:cubicBezTo>
                  <a:pt x="407" y="34"/>
                  <a:pt x="322" y="14"/>
                  <a:pt x="239" y="14"/>
                </a:cubicBezTo>
                <a:cubicBezTo>
                  <a:pt x="171" y="14"/>
                  <a:pt x="97" y="26"/>
                  <a:pt x="14" y="51"/>
                </a:cubicBezTo>
                <a:close/>
                <a:moveTo>
                  <a:pt x="419" y="522"/>
                </a:moveTo>
                <a:cubicBezTo>
                  <a:pt x="418" y="522"/>
                  <a:pt x="417" y="521"/>
                  <a:pt x="415" y="520"/>
                </a:cubicBezTo>
                <a:cubicBezTo>
                  <a:pt x="3" y="207"/>
                  <a:pt x="3" y="207"/>
                  <a:pt x="3" y="207"/>
                </a:cubicBezTo>
                <a:cubicBezTo>
                  <a:pt x="1" y="206"/>
                  <a:pt x="0" y="203"/>
                  <a:pt x="0" y="20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2"/>
                  <a:pt x="2" y="40"/>
                  <a:pt x="5" y="39"/>
                </a:cubicBezTo>
                <a:cubicBezTo>
                  <a:pt x="23" y="33"/>
                  <a:pt x="41" y="28"/>
                  <a:pt x="59" y="24"/>
                </a:cubicBezTo>
                <a:cubicBezTo>
                  <a:pt x="61" y="23"/>
                  <a:pt x="63" y="24"/>
                  <a:pt x="65" y="25"/>
                </a:cubicBezTo>
                <a:cubicBezTo>
                  <a:pt x="476" y="338"/>
                  <a:pt x="476" y="338"/>
                  <a:pt x="476" y="338"/>
                </a:cubicBezTo>
                <a:cubicBezTo>
                  <a:pt x="478" y="339"/>
                  <a:pt x="479" y="341"/>
                  <a:pt x="479" y="343"/>
                </a:cubicBezTo>
                <a:cubicBezTo>
                  <a:pt x="479" y="435"/>
                  <a:pt x="479" y="435"/>
                  <a:pt x="479" y="435"/>
                </a:cubicBezTo>
                <a:cubicBezTo>
                  <a:pt x="479" y="458"/>
                  <a:pt x="460" y="487"/>
                  <a:pt x="424" y="520"/>
                </a:cubicBezTo>
                <a:cubicBezTo>
                  <a:pt x="423" y="521"/>
                  <a:pt x="421" y="522"/>
                  <a:pt x="419" y="522"/>
                </a:cubicBezTo>
                <a:close/>
                <a:moveTo>
                  <a:pt x="14" y="198"/>
                </a:moveTo>
                <a:cubicBezTo>
                  <a:pt x="419" y="506"/>
                  <a:pt x="419" y="506"/>
                  <a:pt x="419" y="506"/>
                </a:cubicBezTo>
                <a:cubicBezTo>
                  <a:pt x="449" y="477"/>
                  <a:pt x="465" y="453"/>
                  <a:pt x="465" y="435"/>
                </a:cubicBezTo>
                <a:cubicBezTo>
                  <a:pt x="465" y="347"/>
                  <a:pt x="465" y="347"/>
                  <a:pt x="465" y="347"/>
                </a:cubicBezTo>
                <a:cubicBezTo>
                  <a:pt x="59" y="38"/>
                  <a:pt x="59" y="38"/>
                  <a:pt x="59" y="38"/>
                </a:cubicBezTo>
                <a:cubicBezTo>
                  <a:pt x="44" y="42"/>
                  <a:pt x="29" y="46"/>
                  <a:pt x="14" y="51"/>
                </a:cubicBezTo>
                <a:lnTo>
                  <a:pt x="14" y="1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44"/>
          <p:cNvSpPr>
            <a:spLocks noEditPoints="1"/>
          </p:cNvSpPr>
          <p:nvPr/>
        </p:nvSpPr>
        <p:spPr bwMode="auto">
          <a:xfrm>
            <a:off x="41437" y="3425902"/>
            <a:ext cx="688081" cy="675701"/>
          </a:xfrm>
          <a:custGeom>
            <a:avLst/>
            <a:gdLst>
              <a:gd name="T0" fmla="*/ 347 w 447"/>
              <a:gd name="T1" fmla="*/ 173 h 439"/>
              <a:gd name="T2" fmla="*/ 295 w 447"/>
              <a:gd name="T3" fmla="*/ 77 h 439"/>
              <a:gd name="T4" fmla="*/ 173 w 447"/>
              <a:gd name="T5" fmla="*/ 75 h 439"/>
              <a:gd name="T6" fmla="*/ 131 w 447"/>
              <a:gd name="T7" fmla="*/ 180 h 439"/>
              <a:gd name="T8" fmla="*/ 162 w 447"/>
              <a:gd name="T9" fmla="*/ 174 h 439"/>
              <a:gd name="T10" fmla="*/ 236 w 447"/>
              <a:gd name="T11" fmla="*/ 122 h 439"/>
              <a:gd name="T12" fmla="*/ 26 w 447"/>
              <a:gd name="T13" fmla="*/ 285 h 439"/>
              <a:gd name="T14" fmla="*/ 26 w 447"/>
              <a:gd name="T15" fmla="*/ 332 h 439"/>
              <a:gd name="T16" fmla="*/ 161 w 447"/>
              <a:gd name="T17" fmla="*/ 323 h 439"/>
              <a:gd name="T18" fmla="*/ 268 w 447"/>
              <a:gd name="T19" fmla="*/ 308 h 439"/>
              <a:gd name="T20" fmla="*/ 223 w 447"/>
              <a:gd name="T21" fmla="*/ 436 h 439"/>
              <a:gd name="T22" fmla="*/ 254 w 447"/>
              <a:gd name="T23" fmla="*/ 426 h 439"/>
              <a:gd name="T24" fmla="*/ 318 w 447"/>
              <a:gd name="T25" fmla="*/ 281 h 439"/>
              <a:gd name="T26" fmla="*/ 292 w 447"/>
              <a:gd name="T27" fmla="*/ 174 h 439"/>
              <a:gd name="T28" fmla="*/ 327 w 447"/>
              <a:gd name="T29" fmla="*/ 225 h 439"/>
              <a:gd name="T30" fmla="*/ 423 w 447"/>
              <a:gd name="T31" fmla="*/ 229 h 439"/>
              <a:gd name="T32" fmla="*/ 440 w 447"/>
              <a:gd name="T33" fmla="*/ 222 h 439"/>
              <a:gd name="T34" fmla="*/ 424 w 447"/>
              <a:gd name="T35" fmla="*/ 182 h 439"/>
              <a:gd name="T36" fmla="*/ 423 w 447"/>
              <a:gd name="T37" fmla="*/ 220 h 439"/>
              <a:gd name="T38" fmla="*/ 311 w 447"/>
              <a:gd name="T39" fmla="*/ 204 h 439"/>
              <a:gd name="T40" fmla="*/ 295 w 447"/>
              <a:gd name="T41" fmla="*/ 158 h 439"/>
              <a:gd name="T42" fmla="*/ 248 w 447"/>
              <a:gd name="T43" fmla="*/ 222 h 439"/>
              <a:gd name="T44" fmla="*/ 312 w 447"/>
              <a:gd name="T45" fmla="*/ 288 h 439"/>
              <a:gd name="T46" fmla="*/ 316 w 447"/>
              <a:gd name="T47" fmla="*/ 310 h 439"/>
              <a:gd name="T48" fmla="*/ 233 w 447"/>
              <a:gd name="T49" fmla="*/ 429 h 439"/>
              <a:gd name="T50" fmla="*/ 224 w 447"/>
              <a:gd name="T51" fmla="*/ 407 h 439"/>
              <a:gd name="T52" fmla="*/ 277 w 447"/>
              <a:gd name="T53" fmla="*/ 303 h 439"/>
              <a:gd name="T54" fmla="*/ 212 w 447"/>
              <a:gd name="T55" fmla="*/ 251 h 439"/>
              <a:gd name="T56" fmla="*/ 153 w 447"/>
              <a:gd name="T57" fmla="*/ 318 h 439"/>
              <a:gd name="T58" fmla="*/ 139 w 447"/>
              <a:gd name="T59" fmla="*/ 325 h 439"/>
              <a:gd name="T60" fmla="*/ 10 w 447"/>
              <a:gd name="T61" fmla="*/ 308 h 439"/>
              <a:gd name="T62" fmla="*/ 128 w 447"/>
              <a:gd name="T63" fmla="*/ 292 h 439"/>
              <a:gd name="T64" fmla="*/ 248 w 447"/>
              <a:gd name="T65" fmla="*/ 121 h 439"/>
              <a:gd name="T66" fmla="*/ 244 w 447"/>
              <a:gd name="T67" fmla="*/ 113 h 439"/>
              <a:gd name="T68" fmla="*/ 201 w 447"/>
              <a:gd name="T69" fmla="*/ 110 h 439"/>
              <a:gd name="T70" fmla="*/ 143 w 447"/>
              <a:gd name="T71" fmla="*/ 175 h 439"/>
              <a:gd name="T72" fmla="*/ 134 w 447"/>
              <a:gd name="T73" fmla="*/ 153 h 439"/>
              <a:gd name="T74" fmla="*/ 197 w 447"/>
              <a:gd name="T75" fmla="*/ 73 h 439"/>
              <a:gd name="T76" fmla="*/ 316 w 447"/>
              <a:gd name="T77" fmla="*/ 104 h 439"/>
              <a:gd name="T78" fmla="*/ 343 w 447"/>
              <a:gd name="T79" fmla="*/ 182 h 439"/>
              <a:gd name="T80" fmla="*/ 423 w 447"/>
              <a:gd name="T81" fmla="*/ 192 h 439"/>
              <a:gd name="T82" fmla="*/ 433 w 447"/>
              <a:gd name="T83" fmla="*/ 216 h 439"/>
              <a:gd name="T84" fmla="*/ 339 w 447"/>
              <a:gd name="T85" fmla="*/ 91 h 439"/>
              <a:gd name="T86" fmla="*/ 378 w 447"/>
              <a:gd name="T87" fmla="*/ 67 h 439"/>
              <a:gd name="T88" fmla="*/ 361 w 447"/>
              <a:gd name="T89" fmla="*/ 5 h 439"/>
              <a:gd name="T90" fmla="*/ 299 w 447"/>
              <a:gd name="T91" fmla="*/ 23 h 439"/>
              <a:gd name="T92" fmla="*/ 317 w 447"/>
              <a:gd name="T93" fmla="*/ 85 h 439"/>
              <a:gd name="T94" fmla="*/ 339 w 447"/>
              <a:gd name="T95" fmla="*/ 9 h 439"/>
              <a:gd name="T96" fmla="*/ 373 w 447"/>
              <a:gd name="T97" fmla="*/ 35 h 439"/>
              <a:gd name="T98" fmla="*/ 339 w 447"/>
              <a:gd name="T99" fmla="*/ 82 h 439"/>
              <a:gd name="T100" fmla="*/ 304 w 447"/>
              <a:gd name="T101" fmla="*/ 55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47" h="439">
                <a:moveTo>
                  <a:pt x="424" y="182"/>
                </a:moveTo>
                <a:cubicBezTo>
                  <a:pt x="347" y="173"/>
                  <a:pt x="347" y="173"/>
                  <a:pt x="347" y="173"/>
                </a:cubicBezTo>
                <a:cubicBezTo>
                  <a:pt x="325" y="102"/>
                  <a:pt x="325" y="102"/>
                  <a:pt x="325" y="102"/>
                </a:cubicBezTo>
                <a:cubicBezTo>
                  <a:pt x="321" y="90"/>
                  <a:pt x="308" y="79"/>
                  <a:pt x="295" y="77"/>
                </a:cubicBezTo>
                <a:cubicBezTo>
                  <a:pt x="198" y="64"/>
                  <a:pt x="198" y="64"/>
                  <a:pt x="198" y="64"/>
                </a:cubicBezTo>
                <a:cubicBezTo>
                  <a:pt x="188" y="62"/>
                  <a:pt x="179" y="67"/>
                  <a:pt x="173" y="75"/>
                </a:cubicBezTo>
                <a:cubicBezTo>
                  <a:pt x="126" y="148"/>
                  <a:pt x="126" y="148"/>
                  <a:pt x="126" y="148"/>
                </a:cubicBezTo>
                <a:cubicBezTo>
                  <a:pt x="118" y="158"/>
                  <a:pt x="120" y="171"/>
                  <a:pt x="131" y="180"/>
                </a:cubicBezTo>
                <a:cubicBezTo>
                  <a:pt x="135" y="183"/>
                  <a:pt x="138" y="185"/>
                  <a:pt x="143" y="185"/>
                </a:cubicBezTo>
                <a:cubicBezTo>
                  <a:pt x="151" y="185"/>
                  <a:pt x="159" y="179"/>
                  <a:pt x="162" y="174"/>
                </a:cubicBezTo>
                <a:cubicBezTo>
                  <a:pt x="206" y="118"/>
                  <a:pt x="206" y="118"/>
                  <a:pt x="206" y="118"/>
                </a:cubicBezTo>
                <a:cubicBezTo>
                  <a:pt x="236" y="122"/>
                  <a:pt x="236" y="122"/>
                  <a:pt x="236" y="122"/>
                </a:cubicBezTo>
                <a:cubicBezTo>
                  <a:pt x="125" y="282"/>
                  <a:pt x="125" y="282"/>
                  <a:pt x="125" y="282"/>
                </a:cubicBezTo>
                <a:cubicBezTo>
                  <a:pt x="26" y="285"/>
                  <a:pt x="26" y="285"/>
                  <a:pt x="26" y="285"/>
                </a:cubicBezTo>
                <a:cubicBezTo>
                  <a:pt x="12" y="285"/>
                  <a:pt x="0" y="295"/>
                  <a:pt x="0" y="308"/>
                </a:cubicBezTo>
                <a:cubicBezTo>
                  <a:pt x="0" y="322"/>
                  <a:pt x="12" y="332"/>
                  <a:pt x="26" y="332"/>
                </a:cubicBezTo>
                <a:cubicBezTo>
                  <a:pt x="139" y="335"/>
                  <a:pt x="139" y="335"/>
                  <a:pt x="139" y="335"/>
                </a:cubicBezTo>
                <a:cubicBezTo>
                  <a:pt x="148" y="335"/>
                  <a:pt x="156" y="330"/>
                  <a:pt x="161" y="323"/>
                </a:cubicBezTo>
                <a:cubicBezTo>
                  <a:pt x="213" y="263"/>
                  <a:pt x="213" y="263"/>
                  <a:pt x="213" y="263"/>
                </a:cubicBezTo>
                <a:cubicBezTo>
                  <a:pt x="268" y="308"/>
                  <a:pt x="268" y="308"/>
                  <a:pt x="268" y="308"/>
                </a:cubicBezTo>
                <a:cubicBezTo>
                  <a:pt x="215" y="403"/>
                  <a:pt x="215" y="403"/>
                  <a:pt x="215" y="403"/>
                </a:cubicBezTo>
                <a:cubicBezTo>
                  <a:pt x="208" y="415"/>
                  <a:pt x="211" y="429"/>
                  <a:pt x="223" y="436"/>
                </a:cubicBezTo>
                <a:cubicBezTo>
                  <a:pt x="226" y="438"/>
                  <a:pt x="229" y="439"/>
                  <a:pt x="233" y="439"/>
                </a:cubicBezTo>
                <a:cubicBezTo>
                  <a:pt x="242" y="439"/>
                  <a:pt x="251" y="432"/>
                  <a:pt x="254" y="426"/>
                </a:cubicBezTo>
                <a:cubicBezTo>
                  <a:pt x="324" y="315"/>
                  <a:pt x="324" y="315"/>
                  <a:pt x="324" y="315"/>
                </a:cubicBezTo>
                <a:cubicBezTo>
                  <a:pt x="331" y="303"/>
                  <a:pt x="328" y="289"/>
                  <a:pt x="318" y="281"/>
                </a:cubicBezTo>
                <a:cubicBezTo>
                  <a:pt x="258" y="224"/>
                  <a:pt x="258" y="224"/>
                  <a:pt x="258" y="224"/>
                </a:cubicBezTo>
                <a:cubicBezTo>
                  <a:pt x="292" y="174"/>
                  <a:pt x="292" y="174"/>
                  <a:pt x="292" y="174"/>
                </a:cubicBezTo>
                <a:cubicBezTo>
                  <a:pt x="302" y="207"/>
                  <a:pt x="302" y="207"/>
                  <a:pt x="302" y="207"/>
                </a:cubicBezTo>
                <a:cubicBezTo>
                  <a:pt x="306" y="218"/>
                  <a:pt x="316" y="225"/>
                  <a:pt x="327" y="225"/>
                </a:cubicBezTo>
                <a:cubicBezTo>
                  <a:pt x="327" y="225"/>
                  <a:pt x="327" y="225"/>
                  <a:pt x="327" y="225"/>
                </a:cubicBezTo>
                <a:cubicBezTo>
                  <a:pt x="423" y="229"/>
                  <a:pt x="423" y="229"/>
                  <a:pt x="423" y="229"/>
                </a:cubicBezTo>
                <a:cubicBezTo>
                  <a:pt x="423" y="229"/>
                  <a:pt x="423" y="229"/>
                  <a:pt x="423" y="229"/>
                </a:cubicBezTo>
                <a:cubicBezTo>
                  <a:pt x="430" y="229"/>
                  <a:pt x="435" y="227"/>
                  <a:pt x="440" y="222"/>
                </a:cubicBezTo>
                <a:cubicBezTo>
                  <a:pt x="444" y="218"/>
                  <a:pt x="447" y="212"/>
                  <a:pt x="447" y="206"/>
                </a:cubicBezTo>
                <a:cubicBezTo>
                  <a:pt x="447" y="193"/>
                  <a:pt x="436" y="183"/>
                  <a:pt x="424" y="182"/>
                </a:cubicBezTo>
                <a:close/>
                <a:moveTo>
                  <a:pt x="433" y="216"/>
                </a:moveTo>
                <a:cubicBezTo>
                  <a:pt x="431" y="218"/>
                  <a:pt x="427" y="220"/>
                  <a:pt x="423" y="220"/>
                </a:cubicBezTo>
                <a:cubicBezTo>
                  <a:pt x="327" y="216"/>
                  <a:pt x="327" y="216"/>
                  <a:pt x="327" y="216"/>
                </a:cubicBezTo>
                <a:cubicBezTo>
                  <a:pt x="320" y="216"/>
                  <a:pt x="313" y="211"/>
                  <a:pt x="311" y="204"/>
                </a:cubicBezTo>
                <a:cubicBezTo>
                  <a:pt x="298" y="162"/>
                  <a:pt x="298" y="162"/>
                  <a:pt x="298" y="162"/>
                </a:cubicBezTo>
                <a:cubicBezTo>
                  <a:pt x="298" y="160"/>
                  <a:pt x="296" y="159"/>
                  <a:pt x="295" y="158"/>
                </a:cubicBezTo>
                <a:cubicBezTo>
                  <a:pt x="293" y="158"/>
                  <a:pt x="291" y="159"/>
                  <a:pt x="290" y="160"/>
                </a:cubicBezTo>
                <a:cubicBezTo>
                  <a:pt x="248" y="222"/>
                  <a:pt x="248" y="222"/>
                  <a:pt x="248" y="222"/>
                </a:cubicBezTo>
                <a:cubicBezTo>
                  <a:pt x="246" y="224"/>
                  <a:pt x="247" y="226"/>
                  <a:pt x="248" y="228"/>
                </a:cubicBezTo>
                <a:cubicBezTo>
                  <a:pt x="312" y="288"/>
                  <a:pt x="312" y="288"/>
                  <a:pt x="312" y="288"/>
                </a:cubicBezTo>
                <a:cubicBezTo>
                  <a:pt x="312" y="288"/>
                  <a:pt x="312" y="288"/>
                  <a:pt x="312" y="288"/>
                </a:cubicBezTo>
                <a:cubicBezTo>
                  <a:pt x="319" y="294"/>
                  <a:pt x="321" y="303"/>
                  <a:pt x="316" y="310"/>
                </a:cubicBezTo>
                <a:cubicBezTo>
                  <a:pt x="246" y="421"/>
                  <a:pt x="246" y="421"/>
                  <a:pt x="246" y="421"/>
                </a:cubicBezTo>
                <a:cubicBezTo>
                  <a:pt x="244" y="425"/>
                  <a:pt x="239" y="429"/>
                  <a:pt x="233" y="429"/>
                </a:cubicBezTo>
                <a:cubicBezTo>
                  <a:pt x="231" y="429"/>
                  <a:pt x="229" y="429"/>
                  <a:pt x="227" y="428"/>
                </a:cubicBezTo>
                <a:cubicBezTo>
                  <a:pt x="220" y="423"/>
                  <a:pt x="219" y="416"/>
                  <a:pt x="224" y="407"/>
                </a:cubicBezTo>
                <a:cubicBezTo>
                  <a:pt x="278" y="309"/>
                  <a:pt x="278" y="309"/>
                  <a:pt x="278" y="309"/>
                </a:cubicBezTo>
                <a:cubicBezTo>
                  <a:pt x="279" y="307"/>
                  <a:pt x="279" y="304"/>
                  <a:pt x="277" y="303"/>
                </a:cubicBezTo>
                <a:cubicBezTo>
                  <a:pt x="215" y="252"/>
                  <a:pt x="215" y="252"/>
                  <a:pt x="215" y="252"/>
                </a:cubicBezTo>
                <a:cubicBezTo>
                  <a:pt x="214" y="252"/>
                  <a:pt x="213" y="251"/>
                  <a:pt x="212" y="251"/>
                </a:cubicBezTo>
                <a:cubicBezTo>
                  <a:pt x="211" y="251"/>
                  <a:pt x="209" y="252"/>
                  <a:pt x="208" y="253"/>
                </a:cubicBezTo>
                <a:cubicBezTo>
                  <a:pt x="153" y="318"/>
                  <a:pt x="153" y="318"/>
                  <a:pt x="153" y="318"/>
                </a:cubicBezTo>
                <a:cubicBezTo>
                  <a:pt x="153" y="318"/>
                  <a:pt x="153" y="318"/>
                  <a:pt x="153" y="318"/>
                </a:cubicBezTo>
                <a:cubicBezTo>
                  <a:pt x="150" y="323"/>
                  <a:pt x="145" y="325"/>
                  <a:pt x="139" y="325"/>
                </a:cubicBezTo>
                <a:cubicBezTo>
                  <a:pt x="26" y="323"/>
                  <a:pt x="26" y="323"/>
                  <a:pt x="26" y="323"/>
                </a:cubicBezTo>
                <a:cubicBezTo>
                  <a:pt x="17" y="323"/>
                  <a:pt x="10" y="316"/>
                  <a:pt x="10" y="308"/>
                </a:cubicBezTo>
                <a:cubicBezTo>
                  <a:pt x="10" y="301"/>
                  <a:pt x="17" y="295"/>
                  <a:pt x="27" y="295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30" y="292"/>
                  <a:pt x="131" y="291"/>
                  <a:pt x="132" y="290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49" y="119"/>
                  <a:pt x="249" y="118"/>
                  <a:pt x="248" y="116"/>
                </a:cubicBezTo>
                <a:cubicBezTo>
                  <a:pt x="247" y="115"/>
                  <a:pt x="246" y="114"/>
                  <a:pt x="244" y="113"/>
                </a:cubicBezTo>
                <a:cubicBezTo>
                  <a:pt x="205" y="108"/>
                  <a:pt x="205" y="108"/>
                  <a:pt x="205" y="108"/>
                </a:cubicBezTo>
                <a:cubicBezTo>
                  <a:pt x="203" y="108"/>
                  <a:pt x="202" y="108"/>
                  <a:pt x="201" y="110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2" y="172"/>
                  <a:pt x="147" y="175"/>
                  <a:pt x="143" y="175"/>
                </a:cubicBezTo>
                <a:cubicBezTo>
                  <a:pt x="141" y="175"/>
                  <a:pt x="139" y="175"/>
                  <a:pt x="138" y="173"/>
                </a:cubicBezTo>
                <a:cubicBezTo>
                  <a:pt x="133" y="170"/>
                  <a:pt x="127" y="162"/>
                  <a:pt x="134" y="153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4" y="75"/>
                  <a:pt x="191" y="72"/>
                  <a:pt x="197" y="73"/>
                </a:cubicBezTo>
                <a:cubicBezTo>
                  <a:pt x="294" y="86"/>
                  <a:pt x="294" y="86"/>
                  <a:pt x="294" y="86"/>
                </a:cubicBezTo>
                <a:cubicBezTo>
                  <a:pt x="303" y="88"/>
                  <a:pt x="314" y="96"/>
                  <a:pt x="316" y="104"/>
                </a:cubicBezTo>
                <a:cubicBezTo>
                  <a:pt x="339" y="179"/>
                  <a:pt x="339" y="179"/>
                  <a:pt x="339" y="179"/>
                </a:cubicBezTo>
                <a:cubicBezTo>
                  <a:pt x="339" y="181"/>
                  <a:pt x="341" y="182"/>
                  <a:pt x="343" y="182"/>
                </a:cubicBezTo>
                <a:cubicBezTo>
                  <a:pt x="423" y="192"/>
                  <a:pt x="423" y="192"/>
                  <a:pt x="423" y="192"/>
                </a:cubicBezTo>
                <a:cubicBezTo>
                  <a:pt x="423" y="192"/>
                  <a:pt x="423" y="192"/>
                  <a:pt x="423" y="192"/>
                </a:cubicBezTo>
                <a:cubicBezTo>
                  <a:pt x="431" y="192"/>
                  <a:pt x="437" y="198"/>
                  <a:pt x="437" y="206"/>
                </a:cubicBezTo>
                <a:cubicBezTo>
                  <a:pt x="437" y="210"/>
                  <a:pt x="436" y="213"/>
                  <a:pt x="433" y="216"/>
                </a:cubicBezTo>
                <a:close/>
                <a:moveTo>
                  <a:pt x="317" y="85"/>
                </a:moveTo>
                <a:cubicBezTo>
                  <a:pt x="323" y="89"/>
                  <a:pt x="331" y="91"/>
                  <a:pt x="339" y="91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55" y="91"/>
                  <a:pt x="370" y="82"/>
                  <a:pt x="378" y="67"/>
                </a:cubicBezTo>
                <a:cubicBezTo>
                  <a:pt x="384" y="57"/>
                  <a:pt x="386" y="44"/>
                  <a:pt x="382" y="33"/>
                </a:cubicBezTo>
                <a:cubicBezTo>
                  <a:pt x="379" y="21"/>
                  <a:pt x="371" y="11"/>
                  <a:pt x="361" y="5"/>
                </a:cubicBezTo>
                <a:cubicBezTo>
                  <a:pt x="354" y="2"/>
                  <a:pt x="346" y="0"/>
                  <a:pt x="339" y="0"/>
                </a:cubicBezTo>
                <a:cubicBezTo>
                  <a:pt x="322" y="0"/>
                  <a:pt x="307" y="9"/>
                  <a:pt x="299" y="23"/>
                </a:cubicBezTo>
                <a:cubicBezTo>
                  <a:pt x="293" y="34"/>
                  <a:pt x="291" y="46"/>
                  <a:pt x="295" y="58"/>
                </a:cubicBezTo>
                <a:cubicBezTo>
                  <a:pt x="298" y="70"/>
                  <a:pt x="306" y="79"/>
                  <a:pt x="317" y="85"/>
                </a:cubicBezTo>
                <a:close/>
                <a:moveTo>
                  <a:pt x="307" y="28"/>
                </a:moveTo>
                <a:cubicBezTo>
                  <a:pt x="313" y="16"/>
                  <a:pt x="325" y="9"/>
                  <a:pt x="339" y="9"/>
                </a:cubicBezTo>
                <a:cubicBezTo>
                  <a:pt x="345" y="9"/>
                  <a:pt x="351" y="11"/>
                  <a:pt x="356" y="14"/>
                </a:cubicBezTo>
                <a:cubicBezTo>
                  <a:pt x="365" y="18"/>
                  <a:pt x="371" y="26"/>
                  <a:pt x="373" y="35"/>
                </a:cubicBezTo>
                <a:cubicBezTo>
                  <a:pt x="376" y="45"/>
                  <a:pt x="375" y="54"/>
                  <a:pt x="370" y="63"/>
                </a:cubicBezTo>
                <a:cubicBezTo>
                  <a:pt x="364" y="74"/>
                  <a:pt x="352" y="82"/>
                  <a:pt x="339" y="82"/>
                </a:cubicBezTo>
                <a:cubicBezTo>
                  <a:pt x="332" y="82"/>
                  <a:pt x="326" y="80"/>
                  <a:pt x="321" y="77"/>
                </a:cubicBezTo>
                <a:cubicBezTo>
                  <a:pt x="313" y="72"/>
                  <a:pt x="306" y="65"/>
                  <a:pt x="304" y="55"/>
                </a:cubicBezTo>
                <a:cubicBezTo>
                  <a:pt x="301" y="46"/>
                  <a:pt x="302" y="36"/>
                  <a:pt x="307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984" y="2154750"/>
            <a:ext cx="1491630" cy="149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43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 animBg="1"/>
      <p:bldP spid="46" grpId="0" animBg="1"/>
      <p:bldP spid="47" grpId="0" animBg="1"/>
      <p:bldP spid="56" grpId="0"/>
      <p:bldP spid="57" grpId="0"/>
      <p:bldP spid="58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/>
          <p:cNvSpPr/>
          <p:nvPr/>
        </p:nvSpPr>
        <p:spPr>
          <a:xfrm>
            <a:off x="196321" y="397"/>
            <a:ext cx="9324528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889" y="240300"/>
            <a:ext cx="7992888" cy="421159"/>
          </a:xfrm>
        </p:spPr>
        <p:txBody>
          <a:bodyPr/>
          <a:lstStyle/>
          <a:p>
            <a:r>
              <a:rPr lang="en-US" dirty="0" smtClean="0">
                <a:latin typeface="Helvetica Neue" panose="020B0604020202020204"/>
              </a:rPr>
              <a:t>ERGONOMICS - DONNING</a:t>
            </a:r>
            <a:endParaRPr lang="ru-RU" dirty="0"/>
          </a:p>
        </p:txBody>
      </p:sp>
      <p:grpSp>
        <p:nvGrpSpPr>
          <p:cNvPr id="5" name="Group 16"/>
          <p:cNvGrpSpPr>
            <a:grpSpLocks noChangeAspect="1"/>
          </p:cNvGrpSpPr>
          <p:nvPr/>
        </p:nvGrpSpPr>
        <p:grpSpPr>
          <a:xfrm>
            <a:off x="196321" y="3581282"/>
            <a:ext cx="1730459" cy="734482"/>
            <a:chOff x="1030288" y="3184525"/>
            <a:chExt cx="1922463" cy="815975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30288" y="3184525"/>
              <a:ext cx="1922463" cy="650875"/>
            </a:xfrm>
            <a:custGeom>
              <a:avLst/>
              <a:gdLst>
                <a:gd name="T0" fmla="*/ 1211 w 1211"/>
                <a:gd name="T1" fmla="*/ 0 h 410"/>
                <a:gd name="T2" fmla="*/ 1035 w 1211"/>
                <a:gd name="T3" fmla="*/ 410 h 410"/>
                <a:gd name="T4" fmla="*/ 0 w 1211"/>
                <a:gd name="T5" fmla="*/ 410 h 410"/>
                <a:gd name="T6" fmla="*/ 329 w 1211"/>
                <a:gd name="T7" fmla="*/ 0 h 410"/>
                <a:gd name="T8" fmla="*/ 1211 w 1211"/>
                <a:gd name="T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1" h="410">
                  <a:moveTo>
                    <a:pt x="1211" y="0"/>
                  </a:moveTo>
                  <a:lnTo>
                    <a:pt x="1035" y="410"/>
                  </a:lnTo>
                  <a:lnTo>
                    <a:pt x="0" y="410"/>
                  </a:lnTo>
                  <a:lnTo>
                    <a:pt x="329" y="0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4DB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030288" y="3835400"/>
              <a:ext cx="1643063" cy="165100"/>
            </a:xfrm>
            <a:prstGeom prst="rect">
              <a:avLst/>
            </a:prstGeom>
            <a:solidFill>
              <a:srgbClr val="4DB3C7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673351" y="3184525"/>
              <a:ext cx="279400" cy="815975"/>
            </a:xfrm>
            <a:custGeom>
              <a:avLst/>
              <a:gdLst>
                <a:gd name="T0" fmla="*/ 0 w 176"/>
                <a:gd name="T1" fmla="*/ 410 h 514"/>
                <a:gd name="T2" fmla="*/ 0 w 176"/>
                <a:gd name="T3" fmla="*/ 514 h 514"/>
                <a:gd name="T4" fmla="*/ 176 w 176"/>
                <a:gd name="T5" fmla="*/ 99 h 514"/>
                <a:gd name="T6" fmla="*/ 176 w 176"/>
                <a:gd name="T7" fmla="*/ 0 h 514"/>
                <a:gd name="T8" fmla="*/ 0 w 176"/>
                <a:gd name="T9" fmla="*/ 41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514">
                  <a:moveTo>
                    <a:pt x="0" y="410"/>
                  </a:moveTo>
                  <a:lnTo>
                    <a:pt x="0" y="514"/>
                  </a:lnTo>
                  <a:lnTo>
                    <a:pt x="176" y="99"/>
                  </a:lnTo>
                  <a:lnTo>
                    <a:pt x="176" y="0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rgbClr val="4DB3C7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</p:grpSp>
      <p:grpSp>
        <p:nvGrpSpPr>
          <p:cNvPr id="9" name="Group 17"/>
          <p:cNvGrpSpPr>
            <a:grpSpLocks noChangeAspect="1"/>
          </p:cNvGrpSpPr>
          <p:nvPr/>
        </p:nvGrpSpPr>
        <p:grpSpPr>
          <a:xfrm>
            <a:off x="1954763" y="3154692"/>
            <a:ext cx="1607057" cy="720512"/>
            <a:chOff x="2867026" y="2582863"/>
            <a:chExt cx="1628775" cy="730249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867026" y="2582863"/>
              <a:ext cx="1628775" cy="579437"/>
            </a:xfrm>
            <a:custGeom>
              <a:avLst/>
              <a:gdLst>
                <a:gd name="T0" fmla="*/ 1026 w 1026"/>
                <a:gd name="T1" fmla="*/ 0 h 365"/>
                <a:gd name="T2" fmla="*/ 1026 w 1026"/>
                <a:gd name="T3" fmla="*/ 365 h 365"/>
                <a:gd name="T4" fmla="*/ 0 w 1026"/>
                <a:gd name="T5" fmla="*/ 365 h 365"/>
                <a:gd name="T6" fmla="*/ 153 w 1026"/>
                <a:gd name="T7" fmla="*/ 0 h 365"/>
                <a:gd name="T8" fmla="*/ 1026 w 1026"/>
                <a:gd name="T9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365">
                  <a:moveTo>
                    <a:pt x="1026" y="0"/>
                  </a:moveTo>
                  <a:lnTo>
                    <a:pt x="1026" y="365"/>
                  </a:lnTo>
                  <a:lnTo>
                    <a:pt x="0" y="365"/>
                  </a:lnTo>
                  <a:lnTo>
                    <a:pt x="153" y="0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rgbClr val="F4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67026" y="3162300"/>
              <a:ext cx="1628775" cy="150812"/>
            </a:xfrm>
            <a:prstGeom prst="rect">
              <a:avLst/>
            </a:prstGeom>
            <a:solidFill>
              <a:srgbClr val="F49D0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</p:grpSp>
      <p:grpSp>
        <p:nvGrpSpPr>
          <p:cNvPr id="16" name="Group 18"/>
          <p:cNvGrpSpPr>
            <a:grpSpLocks noChangeAspect="1"/>
          </p:cNvGrpSpPr>
          <p:nvPr/>
        </p:nvGrpSpPr>
        <p:grpSpPr>
          <a:xfrm>
            <a:off x="3613254" y="2775911"/>
            <a:ext cx="1673840" cy="714554"/>
            <a:chOff x="4638676" y="2123406"/>
            <a:chExt cx="1630363" cy="695994"/>
          </a:xfrm>
        </p:grpSpPr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4638676" y="2123406"/>
              <a:ext cx="1630363" cy="550862"/>
            </a:xfrm>
            <a:custGeom>
              <a:avLst/>
              <a:gdLst>
                <a:gd name="T0" fmla="*/ 0 w 1027"/>
                <a:gd name="T1" fmla="*/ 0 h 347"/>
                <a:gd name="T2" fmla="*/ 0 w 1027"/>
                <a:gd name="T3" fmla="*/ 347 h 347"/>
                <a:gd name="T4" fmla="*/ 1027 w 1027"/>
                <a:gd name="T5" fmla="*/ 347 h 347"/>
                <a:gd name="T6" fmla="*/ 869 w 1027"/>
                <a:gd name="T7" fmla="*/ 0 h 347"/>
                <a:gd name="T8" fmla="*/ 0 w 1027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347">
                  <a:moveTo>
                    <a:pt x="0" y="0"/>
                  </a:moveTo>
                  <a:lnTo>
                    <a:pt x="0" y="347"/>
                  </a:lnTo>
                  <a:lnTo>
                    <a:pt x="1027" y="347"/>
                  </a:lnTo>
                  <a:lnTo>
                    <a:pt x="8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6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4638676" y="2668588"/>
              <a:ext cx="1630363" cy="150812"/>
            </a:xfrm>
            <a:prstGeom prst="rect">
              <a:avLst/>
            </a:prstGeom>
            <a:solidFill>
              <a:srgbClr val="1D6E9B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</p:grpSp>
      <p:sp>
        <p:nvSpPr>
          <p:cNvPr id="22" name="Rectangle 74"/>
          <p:cNvSpPr/>
          <p:nvPr/>
        </p:nvSpPr>
        <p:spPr>
          <a:xfrm>
            <a:off x="196322" y="4332362"/>
            <a:ext cx="1632420" cy="765209"/>
          </a:xfrm>
          <a:prstGeom prst="rect">
            <a:avLst/>
          </a:prstGeom>
          <a:solidFill>
            <a:schemeClr val="bg1"/>
          </a:solidFill>
        </p:spPr>
        <p:txBody>
          <a:bodyPr wrap="square" lIns="121920" rIns="121920" bIns="60960">
            <a:spAutoFit/>
          </a:bodyPr>
          <a:lstStyle/>
          <a:p>
            <a:pPr algn="just" defTabSz="1219170">
              <a:lnSpc>
                <a:spcPct val="89000"/>
              </a:lnSpc>
            </a:pPr>
            <a:r>
              <a:rPr lang="en-IN" sz="1600" dirty="0" smtClean="0">
                <a:solidFill>
                  <a:srgbClr val="FFD101"/>
                </a:solidFill>
                <a:latin typeface="Helvetica Neue" panose="020B0604020202020204"/>
              </a:rPr>
              <a:t>1. </a:t>
            </a:r>
            <a:r>
              <a:rPr lang="en-IN" sz="1600" dirty="0" smtClean="0">
                <a:latin typeface="Helvetica Neue" panose="020B0604020202020204"/>
              </a:rPr>
              <a:t>Open the </a:t>
            </a:r>
            <a:r>
              <a:rPr lang="en-IN" sz="1600" dirty="0">
                <a:latin typeface="Helvetica Neue" panose="020B0604020202020204"/>
              </a:rPr>
              <a:t>sealed package</a:t>
            </a:r>
            <a:endParaRPr lang="en-US" sz="1467" dirty="0">
              <a:solidFill>
                <a:srgbClr val="57565A"/>
              </a:solidFill>
              <a:latin typeface="Helvetica Neue" panose="020B0604020202020204"/>
            </a:endParaRPr>
          </a:p>
        </p:txBody>
      </p:sp>
      <p:cxnSp>
        <p:nvCxnSpPr>
          <p:cNvPr id="23" name="Straight Arrow Connector 77"/>
          <p:cNvCxnSpPr/>
          <p:nvPr/>
        </p:nvCxnSpPr>
        <p:spPr>
          <a:xfrm>
            <a:off x="2824105" y="2695391"/>
            <a:ext cx="0" cy="726591"/>
          </a:xfrm>
          <a:prstGeom prst="straightConnector1">
            <a:avLst/>
          </a:prstGeom>
          <a:noFill/>
          <a:ln w="9525" cap="flat" cmpd="sng" algn="ctr">
            <a:solidFill>
              <a:srgbClr val="57565A"/>
            </a:solidFill>
            <a:prstDash val="solid"/>
            <a:tailEnd type="oval" w="lg" len="sm"/>
          </a:ln>
          <a:effectLst/>
        </p:spPr>
      </p:cxnSp>
      <p:cxnSp>
        <p:nvCxnSpPr>
          <p:cNvPr id="24" name="Straight Arrow Connector 79"/>
          <p:cNvCxnSpPr/>
          <p:nvPr/>
        </p:nvCxnSpPr>
        <p:spPr>
          <a:xfrm>
            <a:off x="1046140" y="3118338"/>
            <a:ext cx="0" cy="726591"/>
          </a:xfrm>
          <a:prstGeom prst="straightConnector1">
            <a:avLst/>
          </a:prstGeom>
          <a:noFill/>
          <a:ln w="9525" cap="flat" cmpd="sng" algn="ctr">
            <a:solidFill>
              <a:srgbClr val="57565A"/>
            </a:solidFill>
            <a:prstDash val="solid"/>
            <a:tailEnd type="oval" w="lg" len="sm"/>
          </a:ln>
          <a:effectLst/>
        </p:spPr>
      </p:cxnSp>
      <p:cxnSp>
        <p:nvCxnSpPr>
          <p:cNvPr id="46" name="Straight Arrow Connector 80"/>
          <p:cNvCxnSpPr/>
          <p:nvPr/>
        </p:nvCxnSpPr>
        <p:spPr>
          <a:xfrm>
            <a:off x="4427322" y="2323121"/>
            <a:ext cx="0" cy="726591"/>
          </a:xfrm>
          <a:prstGeom prst="straightConnector1">
            <a:avLst/>
          </a:prstGeom>
          <a:noFill/>
          <a:ln w="9525" cap="flat" cmpd="sng" algn="ctr">
            <a:solidFill>
              <a:srgbClr val="57565A"/>
            </a:solidFill>
            <a:prstDash val="solid"/>
            <a:tailEnd type="oval" w="lg" len="sm"/>
          </a:ln>
          <a:effectLst/>
        </p:spPr>
      </p:cxnSp>
      <p:pic>
        <p:nvPicPr>
          <p:cNvPr id="61" name="Рисунок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62" y="2029927"/>
            <a:ext cx="981231" cy="1419654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243014" y="4753982"/>
            <a:ext cx="58425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 Neue" panose="020B0604020202020204"/>
              </a:rPr>
              <a:t>Video: https://youtu.be/r_C4nm6U6RE?si=3gVQIe0s3pMruTIT</a:t>
            </a:r>
            <a:endParaRPr lang="ru-RU" sz="1400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559" y="1812610"/>
            <a:ext cx="1095091" cy="1153066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570" y="1087866"/>
            <a:ext cx="1430982" cy="160526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602" y="683795"/>
            <a:ext cx="2043502" cy="1144620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4288" y="125503"/>
            <a:ext cx="1285875" cy="1800225"/>
          </a:xfrm>
          <a:prstGeom prst="rect">
            <a:avLst/>
          </a:prstGeom>
        </p:spPr>
      </p:pic>
      <p:grpSp>
        <p:nvGrpSpPr>
          <p:cNvPr id="12" name="Group 19"/>
          <p:cNvGrpSpPr>
            <a:grpSpLocks noChangeAspect="1"/>
          </p:cNvGrpSpPr>
          <p:nvPr/>
        </p:nvGrpSpPr>
        <p:grpSpPr>
          <a:xfrm>
            <a:off x="5043381" y="2522707"/>
            <a:ext cx="2128266" cy="714756"/>
            <a:chOff x="6197601" y="1687513"/>
            <a:chExt cx="1900238" cy="638175"/>
          </a:xfrm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197601" y="1687513"/>
              <a:ext cx="268849" cy="638175"/>
            </a:xfrm>
            <a:custGeom>
              <a:avLst/>
              <a:gdLst>
                <a:gd name="T0" fmla="*/ 166 w 166"/>
                <a:gd name="T1" fmla="*/ 320 h 402"/>
                <a:gd name="T2" fmla="*/ 166 w 166"/>
                <a:gd name="T3" fmla="*/ 402 h 402"/>
                <a:gd name="T4" fmla="*/ 0 w 166"/>
                <a:gd name="T5" fmla="*/ 77 h 402"/>
                <a:gd name="T6" fmla="*/ 0 w 166"/>
                <a:gd name="T7" fmla="*/ 0 h 402"/>
                <a:gd name="T8" fmla="*/ 166 w 166"/>
                <a:gd name="T9" fmla="*/ 320 h 402"/>
                <a:gd name="connsiteX0" fmla="*/ 12779 w 12779"/>
                <a:gd name="connsiteY0" fmla="*/ 7564 h 10000"/>
                <a:gd name="connsiteX1" fmla="*/ 10000 w 12779"/>
                <a:gd name="connsiteY1" fmla="*/ 10000 h 10000"/>
                <a:gd name="connsiteX2" fmla="*/ 0 w 12779"/>
                <a:gd name="connsiteY2" fmla="*/ 1915 h 10000"/>
                <a:gd name="connsiteX3" fmla="*/ 0 w 12779"/>
                <a:gd name="connsiteY3" fmla="*/ 0 h 10000"/>
                <a:gd name="connsiteX4" fmla="*/ 12779 w 12779"/>
                <a:gd name="connsiteY4" fmla="*/ 7564 h 10000"/>
                <a:gd name="connsiteX0" fmla="*/ 10151 w 10151"/>
                <a:gd name="connsiteY0" fmla="*/ 8086 h 10000"/>
                <a:gd name="connsiteX1" fmla="*/ 10000 w 10151"/>
                <a:gd name="connsiteY1" fmla="*/ 10000 h 10000"/>
                <a:gd name="connsiteX2" fmla="*/ 0 w 10151"/>
                <a:gd name="connsiteY2" fmla="*/ 1915 h 10000"/>
                <a:gd name="connsiteX3" fmla="*/ 0 w 10151"/>
                <a:gd name="connsiteY3" fmla="*/ 0 h 10000"/>
                <a:gd name="connsiteX4" fmla="*/ 10151 w 10151"/>
                <a:gd name="connsiteY4" fmla="*/ 8086 h 10000"/>
                <a:gd name="connsiteX0" fmla="*/ 10202 w 10202"/>
                <a:gd name="connsiteY0" fmla="*/ 7919 h 10000"/>
                <a:gd name="connsiteX1" fmla="*/ 10000 w 10202"/>
                <a:gd name="connsiteY1" fmla="*/ 10000 h 10000"/>
                <a:gd name="connsiteX2" fmla="*/ 0 w 10202"/>
                <a:gd name="connsiteY2" fmla="*/ 1915 h 10000"/>
                <a:gd name="connsiteX3" fmla="*/ 0 w 10202"/>
                <a:gd name="connsiteY3" fmla="*/ 0 h 10000"/>
                <a:gd name="connsiteX4" fmla="*/ 10202 w 10202"/>
                <a:gd name="connsiteY4" fmla="*/ 791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2" h="10000">
                  <a:moveTo>
                    <a:pt x="10202" y="7919"/>
                  </a:moveTo>
                  <a:cubicBezTo>
                    <a:pt x="10152" y="8557"/>
                    <a:pt x="10050" y="9362"/>
                    <a:pt x="10000" y="10000"/>
                  </a:cubicBezTo>
                  <a:lnTo>
                    <a:pt x="0" y="1915"/>
                  </a:lnTo>
                  <a:lnTo>
                    <a:pt x="0" y="0"/>
                  </a:lnTo>
                  <a:lnTo>
                    <a:pt x="10202" y="7919"/>
                  </a:lnTo>
                  <a:close/>
                </a:path>
              </a:pathLst>
            </a:custGeom>
            <a:solidFill>
              <a:srgbClr val="21B169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6197601" y="1687513"/>
              <a:ext cx="1900238" cy="508000"/>
            </a:xfrm>
            <a:custGeom>
              <a:avLst/>
              <a:gdLst>
                <a:gd name="T0" fmla="*/ 0 w 1197"/>
                <a:gd name="T1" fmla="*/ 0 h 320"/>
                <a:gd name="T2" fmla="*/ 166 w 1197"/>
                <a:gd name="T3" fmla="*/ 320 h 320"/>
                <a:gd name="T4" fmla="*/ 1197 w 1197"/>
                <a:gd name="T5" fmla="*/ 320 h 320"/>
                <a:gd name="T6" fmla="*/ 877 w 1197"/>
                <a:gd name="T7" fmla="*/ 0 h 320"/>
                <a:gd name="T8" fmla="*/ 0 w 1197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7" h="320">
                  <a:moveTo>
                    <a:pt x="0" y="0"/>
                  </a:moveTo>
                  <a:lnTo>
                    <a:pt x="166" y="320"/>
                  </a:lnTo>
                  <a:lnTo>
                    <a:pt x="1197" y="320"/>
                  </a:lnTo>
                  <a:lnTo>
                    <a:pt x="8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1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6461126" y="2195513"/>
              <a:ext cx="1636713" cy="130175"/>
            </a:xfrm>
            <a:prstGeom prst="rect">
              <a:avLst/>
            </a:prstGeom>
            <a:solidFill>
              <a:srgbClr val="21B169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</p:grpSp>
      <p:grpSp>
        <p:nvGrpSpPr>
          <p:cNvPr id="67" name="Group 19"/>
          <p:cNvGrpSpPr>
            <a:grpSpLocks noChangeAspect="1"/>
          </p:cNvGrpSpPr>
          <p:nvPr/>
        </p:nvGrpSpPr>
        <p:grpSpPr>
          <a:xfrm>
            <a:off x="6869140" y="2287667"/>
            <a:ext cx="2128266" cy="714756"/>
            <a:chOff x="6197601" y="1687513"/>
            <a:chExt cx="1900238" cy="638175"/>
          </a:xfrm>
        </p:grpSpPr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6197601" y="1687513"/>
              <a:ext cx="268849" cy="638175"/>
            </a:xfrm>
            <a:custGeom>
              <a:avLst/>
              <a:gdLst>
                <a:gd name="T0" fmla="*/ 166 w 166"/>
                <a:gd name="T1" fmla="*/ 320 h 402"/>
                <a:gd name="T2" fmla="*/ 166 w 166"/>
                <a:gd name="T3" fmla="*/ 402 h 402"/>
                <a:gd name="T4" fmla="*/ 0 w 166"/>
                <a:gd name="T5" fmla="*/ 77 h 402"/>
                <a:gd name="T6" fmla="*/ 0 w 166"/>
                <a:gd name="T7" fmla="*/ 0 h 402"/>
                <a:gd name="T8" fmla="*/ 166 w 166"/>
                <a:gd name="T9" fmla="*/ 320 h 402"/>
                <a:gd name="connsiteX0" fmla="*/ 12779 w 12779"/>
                <a:gd name="connsiteY0" fmla="*/ 7564 h 10000"/>
                <a:gd name="connsiteX1" fmla="*/ 10000 w 12779"/>
                <a:gd name="connsiteY1" fmla="*/ 10000 h 10000"/>
                <a:gd name="connsiteX2" fmla="*/ 0 w 12779"/>
                <a:gd name="connsiteY2" fmla="*/ 1915 h 10000"/>
                <a:gd name="connsiteX3" fmla="*/ 0 w 12779"/>
                <a:gd name="connsiteY3" fmla="*/ 0 h 10000"/>
                <a:gd name="connsiteX4" fmla="*/ 12779 w 12779"/>
                <a:gd name="connsiteY4" fmla="*/ 7564 h 10000"/>
                <a:gd name="connsiteX0" fmla="*/ 10151 w 10151"/>
                <a:gd name="connsiteY0" fmla="*/ 8086 h 10000"/>
                <a:gd name="connsiteX1" fmla="*/ 10000 w 10151"/>
                <a:gd name="connsiteY1" fmla="*/ 10000 h 10000"/>
                <a:gd name="connsiteX2" fmla="*/ 0 w 10151"/>
                <a:gd name="connsiteY2" fmla="*/ 1915 h 10000"/>
                <a:gd name="connsiteX3" fmla="*/ 0 w 10151"/>
                <a:gd name="connsiteY3" fmla="*/ 0 h 10000"/>
                <a:gd name="connsiteX4" fmla="*/ 10151 w 10151"/>
                <a:gd name="connsiteY4" fmla="*/ 8086 h 10000"/>
                <a:gd name="connsiteX0" fmla="*/ 10202 w 10202"/>
                <a:gd name="connsiteY0" fmla="*/ 7919 h 10000"/>
                <a:gd name="connsiteX1" fmla="*/ 10000 w 10202"/>
                <a:gd name="connsiteY1" fmla="*/ 10000 h 10000"/>
                <a:gd name="connsiteX2" fmla="*/ 0 w 10202"/>
                <a:gd name="connsiteY2" fmla="*/ 1915 h 10000"/>
                <a:gd name="connsiteX3" fmla="*/ 0 w 10202"/>
                <a:gd name="connsiteY3" fmla="*/ 0 h 10000"/>
                <a:gd name="connsiteX4" fmla="*/ 10202 w 10202"/>
                <a:gd name="connsiteY4" fmla="*/ 791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2" h="10000">
                  <a:moveTo>
                    <a:pt x="10202" y="7919"/>
                  </a:moveTo>
                  <a:cubicBezTo>
                    <a:pt x="10152" y="8557"/>
                    <a:pt x="10050" y="9362"/>
                    <a:pt x="10000" y="10000"/>
                  </a:cubicBezTo>
                  <a:lnTo>
                    <a:pt x="0" y="1915"/>
                  </a:lnTo>
                  <a:lnTo>
                    <a:pt x="0" y="0"/>
                  </a:lnTo>
                  <a:lnTo>
                    <a:pt x="10202" y="7919"/>
                  </a:lnTo>
                  <a:close/>
                </a:path>
              </a:pathLst>
            </a:custGeom>
            <a:solidFill>
              <a:srgbClr val="9E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69" name="Freeform 10"/>
            <p:cNvSpPr>
              <a:spLocks/>
            </p:cNvSpPr>
            <p:nvPr/>
          </p:nvSpPr>
          <p:spPr bwMode="auto">
            <a:xfrm>
              <a:off x="6197601" y="1687513"/>
              <a:ext cx="1900238" cy="508000"/>
            </a:xfrm>
            <a:custGeom>
              <a:avLst/>
              <a:gdLst>
                <a:gd name="T0" fmla="*/ 0 w 1197"/>
                <a:gd name="T1" fmla="*/ 0 h 320"/>
                <a:gd name="T2" fmla="*/ 166 w 1197"/>
                <a:gd name="T3" fmla="*/ 320 h 320"/>
                <a:gd name="T4" fmla="*/ 1197 w 1197"/>
                <a:gd name="T5" fmla="*/ 320 h 320"/>
                <a:gd name="T6" fmla="*/ 877 w 1197"/>
                <a:gd name="T7" fmla="*/ 0 h 320"/>
                <a:gd name="T8" fmla="*/ 0 w 1197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7" h="320">
                  <a:moveTo>
                    <a:pt x="0" y="0"/>
                  </a:moveTo>
                  <a:lnTo>
                    <a:pt x="166" y="320"/>
                  </a:lnTo>
                  <a:lnTo>
                    <a:pt x="1197" y="320"/>
                  </a:lnTo>
                  <a:lnTo>
                    <a:pt x="8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  <p:sp>
          <p:nvSpPr>
            <p:cNvPr id="70" name="Rectangle 11"/>
            <p:cNvSpPr>
              <a:spLocks noChangeArrowheads="1"/>
            </p:cNvSpPr>
            <p:nvPr/>
          </p:nvSpPr>
          <p:spPr bwMode="auto">
            <a:xfrm>
              <a:off x="6461126" y="2195513"/>
              <a:ext cx="1636713" cy="130175"/>
            </a:xfrm>
            <a:prstGeom prst="rect">
              <a:avLst/>
            </a:prstGeom>
            <a:solidFill>
              <a:srgbClr val="9E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57565A"/>
                </a:solidFill>
                <a:effectLst/>
                <a:uLnTx/>
                <a:uFillTx/>
                <a:latin typeface="Helvetica Neue" panose="020B0604020202020204"/>
              </a:endParaRPr>
            </a:p>
          </p:txBody>
        </p:sp>
      </p:grpSp>
      <p:cxnSp>
        <p:nvCxnSpPr>
          <p:cNvPr id="52" name="Straight Arrow Connector 81"/>
          <p:cNvCxnSpPr/>
          <p:nvPr/>
        </p:nvCxnSpPr>
        <p:spPr>
          <a:xfrm>
            <a:off x="5992457" y="2080596"/>
            <a:ext cx="0" cy="726591"/>
          </a:xfrm>
          <a:prstGeom prst="straightConnector1">
            <a:avLst/>
          </a:prstGeom>
          <a:noFill/>
          <a:ln w="9525" cap="flat" cmpd="sng" algn="ctr">
            <a:solidFill>
              <a:srgbClr val="57565A"/>
            </a:solidFill>
            <a:prstDash val="solid"/>
            <a:tailEnd type="oval" w="lg" len="sm"/>
          </a:ln>
          <a:effectLst/>
        </p:spPr>
      </p:cxnSp>
      <p:cxnSp>
        <p:nvCxnSpPr>
          <p:cNvPr id="71" name="Straight Arrow Connector 81"/>
          <p:cNvCxnSpPr/>
          <p:nvPr/>
        </p:nvCxnSpPr>
        <p:spPr>
          <a:xfrm>
            <a:off x="7933273" y="1845556"/>
            <a:ext cx="0" cy="726591"/>
          </a:xfrm>
          <a:prstGeom prst="straightConnector1">
            <a:avLst/>
          </a:prstGeom>
          <a:noFill/>
          <a:ln w="9525" cap="flat" cmpd="sng" algn="ctr">
            <a:solidFill>
              <a:srgbClr val="57565A"/>
            </a:solidFill>
            <a:prstDash val="solid"/>
            <a:tailEnd type="oval" w="lg" len="sm"/>
          </a:ln>
          <a:effectLst/>
        </p:spPr>
      </p:cxnSp>
      <p:sp>
        <p:nvSpPr>
          <p:cNvPr id="72" name="Rectangle 74"/>
          <p:cNvSpPr/>
          <p:nvPr/>
        </p:nvSpPr>
        <p:spPr>
          <a:xfrm>
            <a:off x="2018809" y="3949757"/>
            <a:ext cx="1478964" cy="765209"/>
          </a:xfrm>
          <a:prstGeom prst="rect">
            <a:avLst/>
          </a:prstGeom>
          <a:solidFill>
            <a:schemeClr val="bg1"/>
          </a:solidFill>
        </p:spPr>
        <p:txBody>
          <a:bodyPr wrap="square" lIns="121920" rIns="121920" bIns="60960">
            <a:spAutoFit/>
          </a:bodyPr>
          <a:lstStyle/>
          <a:p>
            <a:pPr algn="just" defTabSz="1219170">
              <a:lnSpc>
                <a:spcPct val="89000"/>
              </a:lnSpc>
            </a:pPr>
            <a:r>
              <a:rPr lang="en-IN" sz="1600" dirty="0" smtClean="0">
                <a:solidFill>
                  <a:srgbClr val="FFD101"/>
                </a:solidFill>
                <a:latin typeface="Helvetica Neue" panose="020B0604020202020204"/>
              </a:rPr>
              <a:t>2. </a:t>
            </a:r>
            <a:r>
              <a:rPr lang="en-IN" sz="1600" dirty="0" smtClean="0">
                <a:latin typeface="Helvetica Neue" panose="020B0604020202020204"/>
              </a:rPr>
              <a:t>Unclip the </a:t>
            </a:r>
            <a:r>
              <a:rPr lang="en-IN" sz="1600" dirty="0">
                <a:latin typeface="Helvetica Neue" panose="020B0604020202020204"/>
              </a:rPr>
              <a:t>quick-release buckle</a:t>
            </a:r>
            <a:endParaRPr lang="en-US" sz="1467" dirty="0">
              <a:solidFill>
                <a:srgbClr val="57565A"/>
              </a:solidFill>
              <a:latin typeface="Helvetica Neue" panose="020B0604020202020204"/>
            </a:endParaRPr>
          </a:p>
        </p:txBody>
      </p:sp>
      <p:sp>
        <p:nvSpPr>
          <p:cNvPr id="73" name="Rectangle 74"/>
          <p:cNvSpPr/>
          <p:nvPr/>
        </p:nvSpPr>
        <p:spPr>
          <a:xfrm>
            <a:off x="3687840" y="3567152"/>
            <a:ext cx="1599254" cy="765209"/>
          </a:xfrm>
          <a:prstGeom prst="rect">
            <a:avLst/>
          </a:prstGeom>
          <a:solidFill>
            <a:schemeClr val="bg1"/>
          </a:solidFill>
        </p:spPr>
        <p:txBody>
          <a:bodyPr wrap="square" lIns="121920" rIns="121920" bIns="60960">
            <a:spAutoFit/>
          </a:bodyPr>
          <a:lstStyle/>
          <a:p>
            <a:pPr algn="just" defTabSz="1219170">
              <a:lnSpc>
                <a:spcPct val="89000"/>
              </a:lnSpc>
            </a:pPr>
            <a:r>
              <a:rPr lang="en-IN" sz="1600" dirty="0" smtClean="0">
                <a:solidFill>
                  <a:srgbClr val="FFD101"/>
                </a:solidFill>
                <a:latin typeface="Helvetica Neue" panose="020B0604020202020204"/>
              </a:rPr>
              <a:t>3. </a:t>
            </a:r>
            <a:r>
              <a:rPr lang="en-IN" sz="1600" dirty="0" smtClean="0">
                <a:latin typeface="Helvetica Neue" panose="020B0604020202020204"/>
              </a:rPr>
              <a:t>Remove the </a:t>
            </a:r>
            <a:r>
              <a:rPr lang="en-IN" sz="1600" dirty="0">
                <a:latin typeface="Helvetica Neue" panose="020B0604020202020204"/>
              </a:rPr>
              <a:t>plug, put the hood</a:t>
            </a:r>
            <a:endParaRPr lang="en-US" sz="1467" dirty="0">
              <a:solidFill>
                <a:srgbClr val="57565A"/>
              </a:solidFill>
              <a:latin typeface="Helvetica Neue" panose="020B0604020202020204"/>
            </a:endParaRPr>
          </a:p>
        </p:txBody>
      </p:sp>
      <p:sp>
        <p:nvSpPr>
          <p:cNvPr id="76" name="Rectangle 74"/>
          <p:cNvSpPr/>
          <p:nvPr/>
        </p:nvSpPr>
        <p:spPr>
          <a:xfrm>
            <a:off x="5400682" y="3311067"/>
            <a:ext cx="1599254" cy="765209"/>
          </a:xfrm>
          <a:prstGeom prst="rect">
            <a:avLst/>
          </a:prstGeom>
          <a:solidFill>
            <a:schemeClr val="bg1"/>
          </a:solidFill>
        </p:spPr>
        <p:txBody>
          <a:bodyPr wrap="square" lIns="121920" rIns="121920" bIns="60960">
            <a:spAutoFit/>
          </a:bodyPr>
          <a:lstStyle/>
          <a:p>
            <a:pPr algn="just" defTabSz="1219170">
              <a:lnSpc>
                <a:spcPct val="89000"/>
              </a:lnSpc>
            </a:pPr>
            <a:r>
              <a:rPr lang="en-IN" sz="1600" dirty="0" smtClean="0">
                <a:solidFill>
                  <a:srgbClr val="FFD101"/>
                </a:solidFill>
                <a:latin typeface="Helvetica Neue" panose="020B0604020202020204"/>
              </a:rPr>
              <a:t>4. </a:t>
            </a:r>
            <a:r>
              <a:rPr lang="en-IN" sz="1600" dirty="0" smtClean="0">
                <a:latin typeface="Helvetica Neue" panose="020B0604020202020204"/>
              </a:rPr>
              <a:t>Adjust the hood, start breathing</a:t>
            </a:r>
            <a:endParaRPr lang="en-US" sz="1467" dirty="0">
              <a:solidFill>
                <a:srgbClr val="57565A"/>
              </a:solidFill>
              <a:latin typeface="Helvetica Neue" panose="020B0604020202020204"/>
            </a:endParaRPr>
          </a:p>
        </p:txBody>
      </p:sp>
      <p:sp>
        <p:nvSpPr>
          <p:cNvPr id="77" name="Rectangle 74"/>
          <p:cNvSpPr/>
          <p:nvPr/>
        </p:nvSpPr>
        <p:spPr>
          <a:xfrm>
            <a:off x="7284899" y="3075595"/>
            <a:ext cx="1599254" cy="765209"/>
          </a:xfrm>
          <a:prstGeom prst="rect">
            <a:avLst/>
          </a:prstGeom>
          <a:solidFill>
            <a:schemeClr val="bg1"/>
          </a:solidFill>
        </p:spPr>
        <p:txBody>
          <a:bodyPr wrap="square" lIns="121920" rIns="121920" bIns="60960">
            <a:spAutoFit/>
          </a:bodyPr>
          <a:lstStyle/>
          <a:p>
            <a:pPr algn="just" defTabSz="1219170">
              <a:lnSpc>
                <a:spcPct val="89000"/>
              </a:lnSpc>
            </a:pPr>
            <a:r>
              <a:rPr lang="en-IN" sz="1600" dirty="0">
                <a:solidFill>
                  <a:srgbClr val="FFD101"/>
                </a:solidFill>
                <a:latin typeface="Helvetica Neue" panose="020B0604020202020204"/>
              </a:rPr>
              <a:t>5</a:t>
            </a:r>
            <a:r>
              <a:rPr lang="en-IN" sz="1600" dirty="0" smtClean="0">
                <a:solidFill>
                  <a:srgbClr val="FFD101"/>
                </a:solidFill>
                <a:latin typeface="Helvetica Neue" panose="020B0604020202020204"/>
              </a:rPr>
              <a:t>. </a:t>
            </a:r>
            <a:r>
              <a:rPr lang="en-IN" sz="1600" dirty="0" smtClean="0">
                <a:latin typeface="Helvetica Neue" panose="020B0604020202020204"/>
              </a:rPr>
              <a:t>Leave the </a:t>
            </a:r>
            <a:r>
              <a:rPr lang="en-IN" sz="1600" dirty="0">
                <a:latin typeface="Helvetica Neue" panose="020B0604020202020204"/>
              </a:rPr>
              <a:t>emergency area.</a:t>
            </a:r>
            <a:endParaRPr lang="en-US" sz="1467" dirty="0">
              <a:solidFill>
                <a:srgbClr val="57565A"/>
              </a:solidFill>
              <a:latin typeface="Helvetica Neu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65763289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1111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7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8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1111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1111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15" dur="1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16" dur="1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1111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19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20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 p14:presetBounceEnd="61111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111">
                                          <p:cBhvr additive="base">
                                            <p:cTn id="38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111">
                                          <p:cBhvr additive="base">
                                            <p:cTn id="39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72" grpId="0" animBg="1"/>
          <p:bldP spid="73" grpId="0" animBg="1"/>
          <p:bldP spid="76" grpId="0" animBg="1"/>
          <p:bldP spid="7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72" grpId="0" animBg="1"/>
          <p:bldP spid="73" grpId="0" animBg="1"/>
          <p:bldP spid="76" grpId="0" animBg="1"/>
          <p:bldP spid="77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3;p18"/>
          <p:cNvSpPr/>
          <p:nvPr/>
        </p:nvSpPr>
        <p:spPr>
          <a:xfrm>
            <a:off x="-48763" y="9155"/>
            <a:ext cx="9252520" cy="5236046"/>
          </a:xfrm>
          <a:prstGeom prst="rect">
            <a:avLst/>
          </a:prstGeom>
          <a:blipFill rotWithShape="1">
            <a:blip r:embed="rId3">
              <a:alphaModFix amt="2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56"/>
          <p:cNvSpPr txBox="1">
            <a:spLocks noGrp="1"/>
          </p:cNvSpPr>
          <p:nvPr>
            <p:ph type="title"/>
          </p:nvPr>
        </p:nvSpPr>
        <p:spPr>
          <a:xfrm>
            <a:off x="2051050" y="0"/>
            <a:ext cx="70929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Helvetica Neue"/>
                <a:ea typeface="Helvetica Neue"/>
                <a:cs typeface="Helvetica Neue"/>
                <a:sym typeface="Helvetica Neue"/>
              </a:rPr>
              <a:t>SUMMARY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57975" y="782340"/>
            <a:ext cx="1800000" cy="34544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/>
              </a:rPr>
              <a:t>Competitive market price</a:t>
            </a:r>
          </a:p>
        </p:txBody>
      </p:sp>
      <p:sp>
        <p:nvSpPr>
          <p:cNvPr id="7" name="Diagonal Stripe 7"/>
          <p:cNvSpPr/>
          <p:nvPr/>
        </p:nvSpPr>
        <p:spPr>
          <a:xfrm>
            <a:off x="57974" y="782340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8" name="Isosceles Triangle 17"/>
          <p:cNvSpPr/>
          <p:nvPr/>
        </p:nvSpPr>
        <p:spPr>
          <a:xfrm>
            <a:off x="1503583" y="3884840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9" name="Rectangle 11"/>
          <p:cNvSpPr/>
          <p:nvPr/>
        </p:nvSpPr>
        <p:spPr>
          <a:xfrm>
            <a:off x="1855482" y="782339"/>
            <a:ext cx="1800000" cy="34544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/>
              </a:rPr>
              <a:t>Longest duration on the market – 30 min and 3x = 90 min of the duration at rest </a:t>
            </a:r>
          </a:p>
        </p:txBody>
      </p:sp>
      <p:sp>
        <p:nvSpPr>
          <p:cNvPr id="10" name="Diagonal Stripe 12"/>
          <p:cNvSpPr/>
          <p:nvPr/>
        </p:nvSpPr>
        <p:spPr>
          <a:xfrm>
            <a:off x="1855482" y="782339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1" name="Rectangle 13"/>
          <p:cNvSpPr/>
          <p:nvPr/>
        </p:nvSpPr>
        <p:spPr>
          <a:xfrm>
            <a:off x="3657306" y="780706"/>
            <a:ext cx="1800000" cy="34544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10 years maintenance free shelf-life</a:t>
            </a:r>
          </a:p>
        </p:txBody>
      </p:sp>
      <p:sp>
        <p:nvSpPr>
          <p:cNvPr id="12" name="Diagonal Stripe 14"/>
          <p:cNvSpPr/>
          <p:nvPr/>
        </p:nvSpPr>
        <p:spPr>
          <a:xfrm>
            <a:off x="3657305" y="780706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Rectangle 15"/>
          <p:cNvSpPr/>
          <p:nvPr/>
        </p:nvSpPr>
        <p:spPr>
          <a:xfrm>
            <a:off x="5457379" y="780706"/>
            <a:ext cx="1800000" cy="34544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spcBef>
                <a:spcPts val="400"/>
              </a:spcBef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Smaller size and weight </a:t>
            </a:r>
          </a:p>
        </p:txBody>
      </p:sp>
      <p:sp>
        <p:nvSpPr>
          <p:cNvPr id="14" name="Diagonal Stripe 16"/>
          <p:cNvSpPr/>
          <p:nvPr/>
        </p:nvSpPr>
        <p:spPr>
          <a:xfrm>
            <a:off x="5457378" y="780706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 smtClean="0">
                <a:solidFill>
                  <a:srgbClr val="FFFFFF"/>
                </a:solidFill>
              </a:rPr>
              <a:t>0</a:t>
            </a:r>
            <a:r>
              <a:rPr lang="ru-RU" sz="2667" dirty="0" smtClean="0">
                <a:solidFill>
                  <a:srgbClr val="FFFFFF"/>
                </a:solidFill>
              </a:rPr>
              <a:t>4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15" name="Isosceles Triangle 18"/>
          <p:cNvSpPr/>
          <p:nvPr/>
        </p:nvSpPr>
        <p:spPr>
          <a:xfrm>
            <a:off x="3301090" y="3883207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6" name="Isosceles Triangle 19"/>
          <p:cNvSpPr/>
          <p:nvPr/>
        </p:nvSpPr>
        <p:spPr>
          <a:xfrm>
            <a:off x="5100421" y="3881573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7" name="Isosceles Triangle 20"/>
          <p:cNvSpPr/>
          <p:nvPr/>
        </p:nvSpPr>
        <p:spPr>
          <a:xfrm>
            <a:off x="6912400" y="3879939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8" name="Rectangle 15"/>
          <p:cNvSpPr/>
          <p:nvPr/>
        </p:nvSpPr>
        <p:spPr>
          <a:xfrm>
            <a:off x="7257379" y="780706"/>
            <a:ext cx="1800000" cy="34544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spcBef>
                <a:spcPts val="400"/>
              </a:spcBef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A half-mask which allow to negotiate during escape</a:t>
            </a:r>
          </a:p>
        </p:txBody>
      </p:sp>
      <p:sp>
        <p:nvSpPr>
          <p:cNvPr id="19" name="Diagonal Stripe 16"/>
          <p:cNvSpPr/>
          <p:nvPr/>
        </p:nvSpPr>
        <p:spPr>
          <a:xfrm>
            <a:off x="7257378" y="780706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 smtClean="0">
                <a:solidFill>
                  <a:srgbClr val="FFFFFF"/>
                </a:solidFill>
              </a:rPr>
              <a:t>0</a:t>
            </a:r>
            <a:r>
              <a:rPr lang="ru-RU" sz="2667" dirty="0">
                <a:solidFill>
                  <a:srgbClr val="FFFFFF"/>
                </a:solidFill>
              </a:rPr>
              <a:t>5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20" name="Isosceles Triangle 20"/>
          <p:cNvSpPr/>
          <p:nvPr/>
        </p:nvSpPr>
        <p:spPr>
          <a:xfrm>
            <a:off x="8712400" y="3879939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2498053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3;p18"/>
          <p:cNvSpPr/>
          <p:nvPr/>
        </p:nvSpPr>
        <p:spPr>
          <a:xfrm>
            <a:off x="-59447" y="-92546"/>
            <a:ext cx="9252520" cy="5236046"/>
          </a:xfrm>
          <a:prstGeom prst="rect">
            <a:avLst/>
          </a:prstGeom>
          <a:blipFill rotWithShape="1">
            <a:blip r:embed="rId3">
              <a:alphaModFix amt="2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56"/>
          <p:cNvSpPr txBox="1">
            <a:spLocks noGrp="1"/>
          </p:cNvSpPr>
          <p:nvPr>
            <p:ph type="title"/>
          </p:nvPr>
        </p:nvSpPr>
        <p:spPr>
          <a:xfrm>
            <a:off x="2051050" y="0"/>
            <a:ext cx="70929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Helvetica Neue"/>
                <a:ea typeface="Helvetica Neue"/>
                <a:cs typeface="Helvetica Neue"/>
                <a:sym typeface="Helvetica Neue"/>
              </a:rPr>
              <a:t>SUMMARY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969903" y="572669"/>
            <a:ext cx="1800000" cy="2352489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spcBef>
                <a:spcPts val="400"/>
              </a:spcBef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Simple intuitive donning procedure</a:t>
            </a:r>
          </a:p>
        </p:txBody>
      </p:sp>
      <p:sp>
        <p:nvSpPr>
          <p:cNvPr id="7" name="Diagonal Stripe 7"/>
          <p:cNvSpPr/>
          <p:nvPr/>
        </p:nvSpPr>
        <p:spPr>
          <a:xfrm>
            <a:off x="969902" y="572669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 smtClean="0">
                <a:solidFill>
                  <a:srgbClr val="FFFFFF"/>
                </a:solidFill>
              </a:rPr>
              <a:t>0</a:t>
            </a:r>
            <a:r>
              <a:rPr lang="ru-RU" sz="2667" dirty="0" smtClean="0">
                <a:solidFill>
                  <a:srgbClr val="FFFFFF"/>
                </a:solidFill>
              </a:rPr>
              <a:t>6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8" name="Isosceles Triangle 17"/>
          <p:cNvSpPr/>
          <p:nvPr/>
        </p:nvSpPr>
        <p:spPr>
          <a:xfrm>
            <a:off x="2418004" y="2575548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9" name="Rectangle 11"/>
          <p:cNvSpPr/>
          <p:nvPr/>
        </p:nvSpPr>
        <p:spPr>
          <a:xfrm>
            <a:off x="2771800" y="577246"/>
            <a:ext cx="1800000" cy="235249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spcBef>
                <a:spcPts val="400"/>
              </a:spcBef>
              <a:buClr>
                <a:srgbClr val="FCD502"/>
              </a:buClr>
              <a:buSzPts val="2000"/>
            </a:pPr>
            <a:r>
              <a:rPr lang="en-US" dirty="0" smtClean="0">
                <a:solidFill>
                  <a:schemeClr val="tx1"/>
                </a:solidFill>
                <a:latin typeface="Helvetica Neue" panose="020B0604020202020204"/>
              </a:rPr>
              <a:t>Built </a:t>
            </a: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on heavy-duty mining device</a:t>
            </a:r>
          </a:p>
        </p:txBody>
      </p:sp>
      <p:sp>
        <p:nvSpPr>
          <p:cNvPr id="10" name="Diagonal Stripe 12"/>
          <p:cNvSpPr/>
          <p:nvPr/>
        </p:nvSpPr>
        <p:spPr>
          <a:xfrm>
            <a:off x="2771800" y="577246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 smtClean="0">
                <a:solidFill>
                  <a:srgbClr val="FFFFFF"/>
                </a:solidFill>
              </a:rPr>
              <a:t>0</a:t>
            </a:r>
            <a:r>
              <a:rPr lang="ru-RU" sz="2667" dirty="0" smtClean="0">
                <a:solidFill>
                  <a:srgbClr val="FFFFFF"/>
                </a:solidFill>
              </a:rPr>
              <a:t>7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4569307" y="577246"/>
            <a:ext cx="1800000" cy="235249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spcBef>
                <a:spcPts val="400"/>
              </a:spcBef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Low cost of ownership with very low implementation cost</a:t>
            </a:r>
          </a:p>
        </p:txBody>
      </p:sp>
      <p:sp>
        <p:nvSpPr>
          <p:cNvPr id="12" name="Diagonal Stripe 14"/>
          <p:cNvSpPr/>
          <p:nvPr/>
        </p:nvSpPr>
        <p:spPr>
          <a:xfrm>
            <a:off x="4569306" y="577246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 smtClean="0">
                <a:solidFill>
                  <a:srgbClr val="FFFFFF"/>
                </a:solidFill>
              </a:rPr>
              <a:t>0</a:t>
            </a:r>
            <a:r>
              <a:rPr lang="ru-RU" sz="2667" dirty="0" smtClean="0">
                <a:solidFill>
                  <a:srgbClr val="FFFFFF"/>
                </a:solidFill>
              </a:rPr>
              <a:t>8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13" name="Rectangle 15"/>
          <p:cNvSpPr/>
          <p:nvPr/>
        </p:nvSpPr>
        <p:spPr>
          <a:xfrm>
            <a:off x="6368710" y="575612"/>
            <a:ext cx="1800000" cy="2354124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853440" rIns="243840" bIns="243840" numCol="1" spcCol="1270" anchor="t" anchorCtr="0">
            <a:noAutofit/>
          </a:bodyPr>
          <a:lstStyle/>
          <a:p>
            <a:pPr lvl="0">
              <a:spcBef>
                <a:spcPts val="400"/>
              </a:spcBef>
              <a:buClr>
                <a:srgbClr val="FCD502"/>
              </a:buClr>
              <a:buSzPts val="2000"/>
            </a:pPr>
            <a:r>
              <a:rPr lang="en-US" dirty="0">
                <a:solidFill>
                  <a:schemeClr val="tx1"/>
                </a:solidFill>
                <a:latin typeface="Helvetica Neue" panose="020B0604020202020204"/>
              </a:rPr>
              <a:t>Mobility in confined spaces</a:t>
            </a:r>
          </a:p>
        </p:txBody>
      </p:sp>
      <p:sp>
        <p:nvSpPr>
          <p:cNvPr id="14" name="Diagonal Stripe 16"/>
          <p:cNvSpPr/>
          <p:nvPr/>
        </p:nvSpPr>
        <p:spPr>
          <a:xfrm>
            <a:off x="6368709" y="575612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667" dirty="0" smtClean="0">
                <a:solidFill>
                  <a:srgbClr val="FFFFFF"/>
                </a:solidFill>
              </a:rPr>
              <a:t>0</a:t>
            </a:r>
            <a:r>
              <a:rPr lang="ru-RU" sz="2667" dirty="0" smtClean="0">
                <a:solidFill>
                  <a:srgbClr val="FFFFFF"/>
                </a:solidFill>
              </a:rPr>
              <a:t>9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15" name="Isosceles Triangle 18"/>
          <p:cNvSpPr/>
          <p:nvPr/>
        </p:nvSpPr>
        <p:spPr>
          <a:xfrm>
            <a:off x="4214914" y="2573259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6" name="Isosceles Triangle 19"/>
          <p:cNvSpPr/>
          <p:nvPr/>
        </p:nvSpPr>
        <p:spPr>
          <a:xfrm>
            <a:off x="6019902" y="2573258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7" name="Isosceles Triangle 20"/>
          <p:cNvSpPr/>
          <p:nvPr/>
        </p:nvSpPr>
        <p:spPr>
          <a:xfrm>
            <a:off x="7817409" y="2573257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8" name="Rectangle 15"/>
          <p:cNvSpPr/>
          <p:nvPr/>
        </p:nvSpPr>
        <p:spPr>
          <a:xfrm>
            <a:off x="969902" y="3073708"/>
            <a:ext cx="7198808" cy="175255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360000" rIns="243840" bIns="243840" numCol="1" spcCol="1270" anchor="t" anchorCtr="0">
            <a:noAutofit/>
          </a:bodyPr>
          <a:lstStyle/>
          <a:p>
            <a:pPr marL="360363" algn="ctr">
              <a:buSzPts val="2000"/>
              <a:buNone/>
            </a:pPr>
            <a:r>
              <a:rPr lang="en-US" b="1" dirty="0" smtClean="0">
                <a:solidFill>
                  <a:schemeClr val="tx1"/>
                </a:solidFill>
                <a:latin typeface="Helvetica Neue" panose="020B0604020202020204"/>
              </a:rPr>
              <a:t>EmSCAPE </a:t>
            </a:r>
            <a:r>
              <a:rPr lang="en-US" b="1" dirty="0">
                <a:solidFill>
                  <a:schemeClr val="tx1"/>
                </a:solidFill>
                <a:latin typeface="Helvetica Neue" panose="020B0604020202020204"/>
              </a:rPr>
              <a:t>combines all advantages from compressed air, chemical oxygen and compressed oxygen EEBD</a:t>
            </a:r>
          </a:p>
          <a:p>
            <a:pPr marL="342900" lvl="0" indent="-215900">
              <a:spcBef>
                <a:spcPts val="400"/>
              </a:spcBef>
              <a:buClr>
                <a:schemeClr val="dk1"/>
              </a:buClr>
              <a:buSzPts val="2000"/>
            </a:pPr>
            <a:endParaRPr lang="en-US" dirty="0">
              <a:solidFill>
                <a:schemeClr val="tx1"/>
              </a:solidFill>
              <a:latin typeface="Helvetica Neue" panose="020B0604020202020204"/>
            </a:endParaRPr>
          </a:p>
        </p:txBody>
      </p:sp>
      <p:sp>
        <p:nvSpPr>
          <p:cNvPr id="19" name="Diagonal Stripe 16"/>
          <p:cNvSpPr/>
          <p:nvPr/>
        </p:nvSpPr>
        <p:spPr>
          <a:xfrm>
            <a:off x="980111" y="3060606"/>
            <a:ext cx="914400" cy="914400"/>
          </a:xfrm>
          <a:prstGeom prst="diagStripe">
            <a:avLst>
              <a:gd name="adj" fmla="val 0"/>
            </a:avLst>
          </a:prstGeom>
          <a:solidFill>
            <a:srgbClr val="FFD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ru-RU" sz="2667" dirty="0" smtClean="0">
                <a:solidFill>
                  <a:srgbClr val="FFFFFF"/>
                </a:solidFill>
              </a:rPr>
              <a:t>10</a:t>
            </a:r>
            <a:endParaRPr lang="en-US" sz="2667" dirty="0">
              <a:solidFill>
                <a:srgbClr val="FFFFFF"/>
              </a:solidFill>
            </a:endParaRPr>
          </a:p>
        </p:txBody>
      </p:sp>
      <p:sp>
        <p:nvSpPr>
          <p:cNvPr id="20" name="Isosceles Triangle 20"/>
          <p:cNvSpPr/>
          <p:nvPr/>
        </p:nvSpPr>
        <p:spPr>
          <a:xfrm>
            <a:off x="7816811" y="4470687"/>
            <a:ext cx="351899" cy="351899"/>
          </a:xfrm>
          <a:prstGeom prst="triangle">
            <a:avLst>
              <a:gd name="adj" fmla="val 100000"/>
            </a:avLst>
          </a:prstGeom>
          <a:solidFill>
            <a:schemeClr val="tx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920" tIns="0" rIns="121920" bIns="0" rtlCol="0" anchor="b" anchorCtr="0"/>
          <a:lstStyle/>
          <a:p>
            <a:pPr algn="ctr"/>
            <a:r>
              <a:rPr lang="en-US" sz="1867" dirty="0">
                <a:solidFill>
                  <a:srgbClr val="FFFFFF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95870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27734"/>
            <a:ext cx="9144000" cy="1117947"/>
          </a:xfrm>
        </p:spPr>
        <p:txBody>
          <a:bodyPr/>
          <a:lstStyle/>
          <a:p>
            <a:r>
              <a:rPr lang="en-US" dirty="0" smtClean="0"/>
              <a:t>THE END!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813940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звание раздел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лайды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design</Template>
  <TotalTime>819</TotalTime>
  <Words>701</Words>
  <Application>Microsoft Office PowerPoint</Application>
  <PresentationFormat>Экран (16:9)</PresentationFormat>
  <Paragraphs>148</Paragraphs>
  <Slides>17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Calibri</vt:lpstr>
      <vt:lpstr>Helvetica Neue</vt:lpstr>
      <vt:lpstr>HelveticaNeueCyr</vt:lpstr>
      <vt:lpstr>Noto Sans Symbols</vt:lpstr>
      <vt:lpstr>Open Sans Light</vt:lpstr>
      <vt:lpstr>Tomorrow</vt:lpstr>
      <vt:lpstr>Tomorrow Semi Bold</vt:lpstr>
      <vt:lpstr>Wingdings</vt:lpstr>
      <vt:lpstr>Специальное оформление</vt:lpstr>
      <vt:lpstr>Название раздела</vt:lpstr>
      <vt:lpstr>слайды</vt:lpstr>
      <vt:lpstr>EMERGENCY ESCAPE BREATHING DEVICE  EmSCAPE</vt:lpstr>
      <vt:lpstr>SINCE 1966 WE PROVIDE OXYGEN TO LIVE</vt:lpstr>
      <vt:lpstr>Презентация PowerPoint</vt:lpstr>
      <vt:lpstr>KO2 TECHNOLOGY</vt:lpstr>
      <vt:lpstr>EmSCAPE OPERATING PRINCIPLE</vt:lpstr>
      <vt:lpstr>DEZEGA EmSCAPE TECHNICAL DATA</vt:lpstr>
      <vt:lpstr>EmSCAPE EEBD</vt:lpstr>
      <vt:lpstr>EmSCAPE MAIN DATA</vt:lpstr>
      <vt:lpstr>LOWER TCO</vt:lpstr>
      <vt:lpstr>NO SERVICE COST</vt:lpstr>
      <vt:lpstr>TCO – COMMISSIONING SIMPLICITY</vt:lpstr>
      <vt:lpstr>ERGONOMICS - COMMUNICATION</vt:lpstr>
      <vt:lpstr>ERGONOMICS - MOBILITY</vt:lpstr>
      <vt:lpstr>ERGONOMICS - DONNING</vt:lpstr>
      <vt:lpstr>SUMMARY</vt:lpstr>
      <vt:lpstr>SUMMARY</vt:lpstr>
      <vt:lpstr>THE END!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Skorobahatko</dc:creator>
  <cp:lastModifiedBy>Sergey Skorobahatko</cp:lastModifiedBy>
  <cp:revision>115</cp:revision>
  <dcterms:created xsi:type="dcterms:W3CDTF">2025-10-21T10:01:12Z</dcterms:created>
  <dcterms:modified xsi:type="dcterms:W3CDTF">2025-10-24T13:03:36Z</dcterms:modified>
</cp:coreProperties>
</file>